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E8EEF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6217920" y="-731520"/>
            <a:ext cx="3657600" cy="3657600"/>
          </a:xfrm>
          <a:prstGeom prst="ellipse">
            <a:avLst/>
          </a:prstGeom>
          <a:solidFill>
            <a:srgbClr val="E5E7EB">
              <a:alpha val="15000"/>
            </a:srgbClr>
          </a:solidFill>
          <a:ln/>
        </p:spPr>
      </p:sp>
      <p:sp>
        <p:nvSpPr>
          <p:cNvPr id="3" name="Shape 1"/>
          <p:cNvSpPr/>
          <p:nvPr/>
        </p:nvSpPr>
        <p:spPr>
          <a:xfrm>
            <a:off x="-457200" y="3131820"/>
            <a:ext cx="2286000" cy="2286000"/>
          </a:xfrm>
          <a:prstGeom prst="ellipse">
            <a:avLst/>
          </a:prstGeom>
          <a:solidFill>
            <a:srgbClr val="E5E7EB">
              <a:alpha val="10000"/>
            </a:srgbClr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2023110"/>
            <a:ext cx="82296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1A1B1E"/>
                </a:solidFill>
              </a:rPr>
              <a:t>Родина: понятие и смыслы</a:t>
            </a:r>
            <a:endParaRPr lang="en-US" sz="3200" dirty="0"/>
          </a:p>
        </p:txBody>
      </p:sp>
      <p:sp>
        <p:nvSpPr>
          <p:cNvPr id="5" name="Text 3"/>
          <p:cNvSpPr/>
          <p:nvPr/>
        </p:nvSpPr>
        <p:spPr>
          <a:xfrm>
            <a:off x="457200" y="293751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5C5E62"/>
                </a:solidFill>
              </a:rPr>
              <a:t>Родина</a:t>
            </a:r>
            <a:endParaRPr lang="en-US" sz="1800" dirty="0"/>
          </a:p>
        </p:txBody>
      </p:sp>
      <p:sp>
        <p:nvSpPr>
          <p:cNvPr id="6" name="Text 4"/>
          <p:cNvSpPr/>
          <p:nvPr/>
        </p:nvSpPr>
        <p:spPr>
          <a:xfrm>
            <a:off x="457200" y="3577590"/>
            <a:ext cx="8229600" cy="10972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400" dirty="0">
                <a:solidFill>
                  <a:srgbClr val="5C5E62"/>
                </a:solidFill>
              </a:rPr>
              <a:t>Родина — это сложное и многогранное понятие, наполненное глубоким смыслом.</a:t>
            </a:r>
            <a:endParaRPr lang="en-US" sz="1400" dirty="0"/>
          </a:p>
          <a:p>
            <a:pPr algn="ctr" indent="0" marL="0">
              <a:buNone/>
            </a:pPr>
            <a:r>
              <a:rPr lang="en-US" sz="1400" dirty="0">
                <a:solidFill>
                  <a:srgbClr val="5C5E62"/>
                </a:solidFill>
              </a:rPr>
              <a:t>Оно включает в себя место рождения, родной язык, культуру и историю народа.</a:t>
            </a:r>
            <a:endParaRPr lang="en-US" sz="1400" dirty="0"/>
          </a:p>
          <a:p>
            <a:pPr algn="ctr" indent="0" marL="0">
              <a:buNone/>
            </a:pPr>
            <a:r>
              <a:rPr lang="en-US" sz="1400" dirty="0">
                <a:solidFill>
                  <a:srgbClr val="5C5E62"/>
                </a:solidFill>
              </a:rPr>
              <a:t>Это чувство принадлежности к определённой земле и сообществу людей.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4F6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6583680" y="182880"/>
            <a:ext cx="2194560" cy="2194560"/>
          </a:xfrm>
          <a:prstGeom prst="ellipse">
            <a:avLst/>
          </a:prstGeom>
          <a:solidFill>
            <a:srgbClr val="0066CC">
              <a:alpha val="8000"/>
            </a:srgbClr>
          </a:solidFill>
          <a:ln/>
        </p:spPr>
      </p:sp>
      <p:sp>
        <p:nvSpPr>
          <p:cNvPr id="3" name="Shape 1"/>
          <p:cNvSpPr/>
          <p:nvPr/>
        </p:nvSpPr>
        <p:spPr>
          <a:xfrm>
            <a:off x="-548640" y="3314700"/>
            <a:ext cx="2011680" cy="2011680"/>
          </a:xfrm>
          <a:prstGeom prst="ellipse">
            <a:avLst/>
          </a:prstGeom>
          <a:solidFill>
            <a:srgbClr val="0066CC">
              <a:alpha val="5000"/>
            </a:srgbClr>
          </a:solidFill>
          <a:ln/>
        </p:spPr>
      </p:sp>
      <p:sp>
        <p:nvSpPr>
          <p:cNvPr id="4" name="Shape 2"/>
          <p:cNvSpPr/>
          <p:nvPr/>
        </p:nvSpPr>
        <p:spPr>
          <a:xfrm>
            <a:off x="457200" y="457200"/>
            <a:ext cx="54864" cy="731520"/>
          </a:xfrm>
          <a:prstGeom prst="rect">
            <a:avLst/>
          </a:prstGeom>
          <a:solidFill>
            <a:srgbClr val="0066CC"/>
          </a:solidFill>
          <a:ln/>
        </p:spPr>
      </p:sp>
      <p:sp>
        <p:nvSpPr>
          <p:cNvPr id="5" name="Text 3"/>
          <p:cNvSpPr/>
          <p:nvPr/>
        </p:nvSpPr>
        <p:spPr>
          <a:xfrm>
            <a:off x="621792" y="457200"/>
            <a:ext cx="804672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066CC"/>
                </a:solidFill>
              </a:rPr>
              <a:t>Географическая родина человека</a:t>
            </a:r>
            <a:endParaRPr lang="en-US" sz="2200" dirty="0"/>
          </a:p>
        </p:txBody>
      </p:sp>
      <p:sp>
        <p:nvSpPr>
          <p:cNvPr id="6" name="Text 4"/>
          <p:cNvSpPr/>
          <p:nvPr/>
        </p:nvSpPr>
        <p:spPr>
          <a:xfrm>
            <a:off x="685800" y="1417320"/>
            <a:ext cx="7863840" cy="32689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1A1B1E"/>
                </a:solidFill>
              </a:rPr>
              <a:t>Географическая родина — это конкретная территория, где человек родился и вырос.</a:t>
            </a:r>
            <a:endParaRPr lang="en-US" sz="1200" dirty="0"/>
          </a:p>
          <a:p>
            <a:pPr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1A1B1E"/>
                </a:solidFill>
              </a:rPr>
              <a:t>Она включает природные ландшафты: реки, горы, леса и поля родного края.</a:t>
            </a:r>
            <a:endParaRPr lang="en-US" sz="1200" dirty="0"/>
          </a:p>
          <a:p>
            <a:pPr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1A1B1E"/>
                </a:solidFill>
              </a:rPr>
              <a:t>Это место, с которым связаны первые воспоминания и личный опыт.</a:t>
            </a:r>
            <a:endParaRPr lang="en-US" sz="1200" dirty="0"/>
          </a:p>
          <a:p>
            <a:pPr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1A1B1E"/>
                </a:solidFill>
              </a:rPr>
              <a:t>Географические границы формируют чувство пространственной принадлежности.</a:t>
            </a:r>
            <a:endParaRPr lang="en-US" sz="1200" dirty="0"/>
          </a:p>
          <a:p>
            <a:pPr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1A1B1E"/>
                </a:solidFill>
              </a:rPr>
              <a:t>Климат, природа и экология региона влияют на культуру и быт его жителей.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4F6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6583680" y="182880"/>
            <a:ext cx="2194560" cy="2194560"/>
          </a:xfrm>
          <a:prstGeom prst="ellipse">
            <a:avLst/>
          </a:prstGeom>
          <a:solidFill>
            <a:srgbClr val="0066CC">
              <a:alpha val="8000"/>
            </a:srgbClr>
          </a:solidFill>
          <a:ln/>
        </p:spPr>
      </p:sp>
      <p:sp>
        <p:nvSpPr>
          <p:cNvPr id="3" name="Shape 1"/>
          <p:cNvSpPr/>
          <p:nvPr/>
        </p:nvSpPr>
        <p:spPr>
          <a:xfrm>
            <a:off x="-548640" y="3314700"/>
            <a:ext cx="2011680" cy="2011680"/>
          </a:xfrm>
          <a:prstGeom prst="ellipse">
            <a:avLst/>
          </a:prstGeom>
          <a:solidFill>
            <a:srgbClr val="0066CC">
              <a:alpha val="5000"/>
            </a:srgbClr>
          </a:solidFill>
          <a:ln/>
        </p:spPr>
      </p:sp>
      <p:sp>
        <p:nvSpPr>
          <p:cNvPr id="4" name="Shape 2"/>
          <p:cNvSpPr/>
          <p:nvPr/>
        </p:nvSpPr>
        <p:spPr>
          <a:xfrm>
            <a:off x="457200" y="457200"/>
            <a:ext cx="54864" cy="731520"/>
          </a:xfrm>
          <a:prstGeom prst="rect">
            <a:avLst/>
          </a:prstGeom>
          <a:solidFill>
            <a:srgbClr val="0066CC"/>
          </a:solidFill>
          <a:ln/>
        </p:spPr>
      </p:sp>
      <p:sp>
        <p:nvSpPr>
          <p:cNvPr id="5" name="Text 3"/>
          <p:cNvSpPr/>
          <p:nvPr/>
        </p:nvSpPr>
        <p:spPr>
          <a:xfrm>
            <a:off x="621792" y="457200"/>
            <a:ext cx="804672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066CC"/>
                </a:solidFill>
              </a:rPr>
              <a:t>Исторические корни Отечества</a:t>
            </a:r>
            <a:endParaRPr lang="en-US" sz="2200" dirty="0"/>
          </a:p>
        </p:txBody>
      </p:sp>
      <p:sp>
        <p:nvSpPr>
          <p:cNvPr id="6" name="Text 4"/>
          <p:cNvSpPr/>
          <p:nvPr/>
        </p:nvSpPr>
        <p:spPr>
          <a:xfrm>
            <a:off x="685800" y="1417320"/>
            <a:ext cx="7863840" cy="32689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ts val="2000"/>
              </a:lnSpc>
              <a:buSzPct val="100000"/>
              <a:buChar char="•"/>
            </a:pPr>
            <a:r>
              <a:rPr lang="en-US" sz="1400" dirty="0">
                <a:solidFill>
                  <a:srgbClr val="1A1B1E"/>
                </a:solidFill>
              </a:rPr>
              <a:t>Историческая родина — это общее прошлое народа, его путь через века.</a:t>
            </a:r>
            <a:endParaRPr lang="en-US" sz="1400" dirty="0"/>
          </a:p>
          <a:p>
            <a:pPr marL="342900" indent="-342900">
              <a:lnSpc>
                <a:spcPts val="2000"/>
              </a:lnSpc>
              <a:buSzPct val="100000"/>
              <a:buChar char="•"/>
            </a:pPr>
            <a:r>
              <a:rPr lang="en-US" sz="1400" dirty="0">
                <a:solidFill>
                  <a:srgbClr val="1A1B1E"/>
                </a:solidFill>
              </a:rPr>
              <a:t>Она включает ключевые события, победы, испытания и память о предках.</a:t>
            </a:r>
            <a:endParaRPr lang="en-US" sz="1400" dirty="0"/>
          </a:p>
          <a:p>
            <a:pPr marL="342900" indent="-342900">
              <a:lnSpc>
                <a:spcPts val="2000"/>
              </a:lnSpc>
              <a:buSzPct val="100000"/>
              <a:buChar char="•"/>
            </a:pPr>
            <a:r>
              <a:rPr lang="en-US" sz="1400" dirty="0">
                <a:solidFill>
                  <a:srgbClr val="1A1B1E"/>
                </a:solidFill>
              </a:rPr>
              <a:t>Исторические корни формируют национальную идентичность и преемственность поколений.</a:t>
            </a:r>
            <a:endParaRPr lang="en-US" sz="1400" dirty="0"/>
          </a:p>
          <a:p>
            <a:pPr marL="342900" indent="-342900">
              <a:lnSpc>
                <a:spcPts val="2000"/>
              </a:lnSpc>
              <a:buSzPct val="100000"/>
              <a:buChar char="•"/>
            </a:pPr>
            <a:r>
              <a:rPr lang="en-US" sz="1400" dirty="0">
                <a:solidFill>
                  <a:srgbClr val="1A1B1E"/>
                </a:solidFill>
              </a:rPr>
              <a:t>Памятники, летописи и традиции хранят связь времён.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4F6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6583680" y="182880"/>
            <a:ext cx="2194560" cy="2194560"/>
          </a:xfrm>
          <a:prstGeom prst="ellipse">
            <a:avLst/>
          </a:prstGeom>
          <a:solidFill>
            <a:srgbClr val="0066CC">
              <a:alpha val="8000"/>
            </a:srgbClr>
          </a:solidFill>
          <a:ln/>
        </p:spPr>
      </p:sp>
      <p:sp>
        <p:nvSpPr>
          <p:cNvPr id="3" name="Shape 1"/>
          <p:cNvSpPr/>
          <p:nvPr/>
        </p:nvSpPr>
        <p:spPr>
          <a:xfrm>
            <a:off x="-548640" y="3314700"/>
            <a:ext cx="2011680" cy="2011680"/>
          </a:xfrm>
          <a:prstGeom prst="ellipse">
            <a:avLst/>
          </a:prstGeom>
          <a:solidFill>
            <a:srgbClr val="0066CC">
              <a:alpha val="5000"/>
            </a:srgbClr>
          </a:solidFill>
          <a:ln/>
        </p:spPr>
      </p:sp>
      <p:sp>
        <p:nvSpPr>
          <p:cNvPr id="4" name="Shape 2"/>
          <p:cNvSpPr/>
          <p:nvPr/>
        </p:nvSpPr>
        <p:spPr>
          <a:xfrm>
            <a:off x="457200" y="457200"/>
            <a:ext cx="54864" cy="731520"/>
          </a:xfrm>
          <a:prstGeom prst="rect">
            <a:avLst/>
          </a:prstGeom>
          <a:solidFill>
            <a:srgbClr val="0066CC"/>
          </a:solidFill>
          <a:ln/>
        </p:spPr>
      </p:sp>
      <p:sp>
        <p:nvSpPr>
          <p:cNvPr id="5" name="Text 3"/>
          <p:cNvSpPr/>
          <p:nvPr/>
        </p:nvSpPr>
        <p:spPr>
          <a:xfrm>
            <a:off x="621792" y="457200"/>
            <a:ext cx="804672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066CC"/>
                </a:solidFill>
              </a:rPr>
              <a:t>Культурное наследие страны</a:t>
            </a:r>
            <a:endParaRPr lang="en-US" sz="2200" dirty="0"/>
          </a:p>
        </p:txBody>
      </p:sp>
      <p:sp>
        <p:nvSpPr>
          <p:cNvPr id="6" name="Text 4"/>
          <p:cNvSpPr/>
          <p:nvPr/>
        </p:nvSpPr>
        <p:spPr>
          <a:xfrm>
            <a:off x="685800" y="1417320"/>
            <a:ext cx="7863840" cy="32689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ts val="2000"/>
              </a:lnSpc>
              <a:buSzPct val="100000"/>
              <a:buChar char="•"/>
            </a:pPr>
            <a:r>
              <a:rPr lang="en-US" sz="1400" dirty="0">
                <a:solidFill>
                  <a:srgbClr val="1A1B1E"/>
                </a:solidFill>
              </a:rPr>
              <a:t>Культурное наследие — это духовное богатство, созданное народом.</a:t>
            </a:r>
            <a:endParaRPr lang="en-US" sz="1400" dirty="0"/>
          </a:p>
          <a:p>
            <a:pPr marL="342900" indent="-342900">
              <a:lnSpc>
                <a:spcPts val="2000"/>
              </a:lnSpc>
              <a:buSzPct val="100000"/>
              <a:buChar char="•"/>
            </a:pPr>
            <a:r>
              <a:rPr lang="en-US" sz="1400" dirty="0">
                <a:solidFill>
                  <a:srgbClr val="1A1B1E"/>
                </a:solidFill>
              </a:rPr>
              <a:t>Оно включает язык, литературу, музыку, искусство и народные промыслы.</a:t>
            </a:r>
            <a:endParaRPr lang="en-US" sz="1400" dirty="0"/>
          </a:p>
          <a:p>
            <a:pPr marL="342900" indent="-342900">
              <a:lnSpc>
                <a:spcPts val="2000"/>
              </a:lnSpc>
              <a:buSzPct val="100000"/>
              <a:buChar char="•"/>
            </a:pPr>
            <a:r>
              <a:rPr lang="en-US" sz="1400" dirty="0">
                <a:solidFill>
                  <a:srgbClr val="1A1B1E"/>
                </a:solidFill>
              </a:rPr>
              <a:t>Традиции, обычаи и праздники передаются из поколения в поколение.</a:t>
            </a:r>
            <a:endParaRPr lang="en-US" sz="1400" dirty="0"/>
          </a:p>
          <a:p>
            <a:pPr marL="342900" indent="-342900">
              <a:lnSpc>
                <a:spcPts val="2000"/>
              </a:lnSpc>
              <a:buSzPct val="100000"/>
              <a:buChar char="•"/>
            </a:pPr>
            <a:r>
              <a:rPr lang="en-US" sz="1400" dirty="0">
                <a:solidFill>
                  <a:srgbClr val="1A1B1E"/>
                </a:solidFill>
              </a:rPr>
              <a:t>Культурные символы и достижения являются предметом национальной гордости.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4F6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6583680" y="182880"/>
            <a:ext cx="2194560" cy="2194560"/>
          </a:xfrm>
          <a:prstGeom prst="ellipse">
            <a:avLst/>
          </a:prstGeom>
          <a:solidFill>
            <a:srgbClr val="0066CC">
              <a:alpha val="8000"/>
            </a:srgbClr>
          </a:solidFill>
          <a:ln/>
        </p:spPr>
      </p:sp>
      <p:sp>
        <p:nvSpPr>
          <p:cNvPr id="3" name="Shape 1"/>
          <p:cNvSpPr/>
          <p:nvPr/>
        </p:nvSpPr>
        <p:spPr>
          <a:xfrm>
            <a:off x="-548640" y="3314700"/>
            <a:ext cx="2011680" cy="2011680"/>
          </a:xfrm>
          <a:prstGeom prst="ellipse">
            <a:avLst/>
          </a:prstGeom>
          <a:solidFill>
            <a:srgbClr val="0066CC">
              <a:alpha val="5000"/>
            </a:srgbClr>
          </a:solidFill>
          <a:ln/>
        </p:spPr>
      </p:sp>
      <p:sp>
        <p:nvSpPr>
          <p:cNvPr id="4" name="Shape 2"/>
          <p:cNvSpPr/>
          <p:nvPr/>
        </p:nvSpPr>
        <p:spPr>
          <a:xfrm>
            <a:off x="457200" y="457200"/>
            <a:ext cx="54864" cy="731520"/>
          </a:xfrm>
          <a:prstGeom prst="rect">
            <a:avLst/>
          </a:prstGeom>
          <a:solidFill>
            <a:srgbClr val="0066CC"/>
          </a:solidFill>
          <a:ln/>
        </p:spPr>
      </p:sp>
      <p:sp>
        <p:nvSpPr>
          <p:cNvPr id="5" name="Text 3"/>
          <p:cNvSpPr/>
          <p:nvPr/>
        </p:nvSpPr>
        <p:spPr>
          <a:xfrm>
            <a:off x="621792" y="457200"/>
            <a:ext cx="804672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066CC"/>
                </a:solidFill>
              </a:rPr>
              <a:t>Чувство патриотизма и долга</a:t>
            </a:r>
            <a:endParaRPr lang="en-US" sz="2200" dirty="0"/>
          </a:p>
        </p:txBody>
      </p:sp>
      <p:sp>
        <p:nvSpPr>
          <p:cNvPr id="6" name="Text 4"/>
          <p:cNvSpPr/>
          <p:nvPr/>
        </p:nvSpPr>
        <p:spPr>
          <a:xfrm>
            <a:off x="685800" y="1417320"/>
            <a:ext cx="7863840" cy="32689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1A1B1E"/>
                </a:solidFill>
              </a:rPr>
              <a:t>Патриотизм — это любовь к Родине, готовность служить её интересам.</a:t>
            </a:r>
            <a:endParaRPr lang="en-US" sz="1200" dirty="0"/>
          </a:p>
          <a:p>
            <a:pPr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1A1B1E"/>
                </a:solidFill>
              </a:rPr>
              <a:t>Он проявляется в уважении к законам, символам государства и его истории.</a:t>
            </a:r>
            <a:endParaRPr lang="en-US" sz="1200" dirty="0"/>
          </a:p>
          <a:p>
            <a:pPr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1A1B1E"/>
                </a:solidFill>
              </a:rPr>
              <a:t>Чувство долга перед Отечеством включает защиту страны и её развитие.</a:t>
            </a:r>
            <a:endParaRPr lang="en-US" sz="1200" dirty="0"/>
          </a:p>
          <a:p>
            <a:pPr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1A1B1E"/>
                </a:solidFill>
              </a:rPr>
              <a:t>Гражданская ответственность — это активное участие в жизни общества.</a:t>
            </a:r>
            <a:endParaRPr lang="en-US" sz="1200" dirty="0"/>
          </a:p>
          <a:p>
            <a:pPr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1A1B1E"/>
                </a:solidFill>
              </a:rPr>
              <a:t>Истинный патриотизм сочетает любовь к своей стране с уважением к другим.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4F6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6583680" y="182880"/>
            <a:ext cx="2194560" cy="2194560"/>
          </a:xfrm>
          <a:prstGeom prst="ellipse">
            <a:avLst/>
          </a:prstGeom>
          <a:solidFill>
            <a:srgbClr val="0066CC">
              <a:alpha val="8000"/>
            </a:srgbClr>
          </a:solidFill>
          <a:ln/>
        </p:spPr>
      </p:sp>
      <p:sp>
        <p:nvSpPr>
          <p:cNvPr id="3" name="Shape 1"/>
          <p:cNvSpPr/>
          <p:nvPr/>
        </p:nvSpPr>
        <p:spPr>
          <a:xfrm>
            <a:off x="-548640" y="3314700"/>
            <a:ext cx="2011680" cy="2011680"/>
          </a:xfrm>
          <a:prstGeom prst="ellipse">
            <a:avLst/>
          </a:prstGeom>
          <a:solidFill>
            <a:srgbClr val="0066CC">
              <a:alpha val="5000"/>
            </a:srgbClr>
          </a:solidFill>
          <a:ln/>
        </p:spPr>
      </p:sp>
      <p:sp>
        <p:nvSpPr>
          <p:cNvPr id="4" name="Shape 2"/>
          <p:cNvSpPr/>
          <p:nvPr/>
        </p:nvSpPr>
        <p:spPr>
          <a:xfrm>
            <a:off x="457200" y="457200"/>
            <a:ext cx="54864" cy="731520"/>
          </a:xfrm>
          <a:prstGeom prst="rect">
            <a:avLst/>
          </a:prstGeom>
          <a:solidFill>
            <a:srgbClr val="0066CC"/>
          </a:solidFill>
          <a:ln/>
        </p:spPr>
      </p:sp>
      <p:sp>
        <p:nvSpPr>
          <p:cNvPr id="5" name="Text 3"/>
          <p:cNvSpPr/>
          <p:nvPr/>
        </p:nvSpPr>
        <p:spPr>
          <a:xfrm>
            <a:off x="621792" y="457200"/>
            <a:ext cx="804672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066CC"/>
                </a:solidFill>
              </a:rPr>
              <a:t>Современное понимание Родины</a:t>
            </a:r>
            <a:endParaRPr lang="en-US" sz="2200" dirty="0"/>
          </a:p>
        </p:txBody>
      </p:sp>
      <p:sp>
        <p:nvSpPr>
          <p:cNvPr id="6" name="Text 4"/>
          <p:cNvSpPr/>
          <p:nvPr/>
        </p:nvSpPr>
        <p:spPr>
          <a:xfrm>
            <a:off x="685800" y="1417320"/>
            <a:ext cx="7863840" cy="32689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1A1B1E"/>
                </a:solidFill>
              </a:rPr>
              <a:t>Родина сегодня — это не только место рождения, но и пространство личных смыслов и ценностей.</a:t>
            </a:r>
            <a:endParaRPr lang="en-US" sz="1200" dirty="0"/>
          </a:p>
          <a:p>
            <a:pPr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1A1B1E"/>
                </a:solidFill>
              </a:rPr>
              <a:t>Это понятие включает в себя культурную среду, язык, традиции и сообщество людей.</a:t>
            </a:r>
            <a:endParaRPr lang="en-US" sz="1200" dirty="0"/>
          </a:p>
          <a:p>
            <a:pPr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1A1B1E"/>
                </a:solidFill>
              </a:rPr>
              <a:t>В глобальном мире образ Родины может быть связан с несколькими местами и культурами.</a:t>
            </a:r>
            <a:endParaRPr lang="en-US" sz="1200" dirty="0"/>
          </a:p>
          <a:p>
            <a:pPr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1A1B1E"/>
                </a:solidFill>
              </a:rPr>
              <a:t>Ключевыми становятся чувство принадлежности и личная идентичность, а не только территория.</a:t>
            </a:r>
            <a:endParaRPr lang="en-US" sz="1200" dirty="0"/>
          </a:p>
          <a:p>
            <a:pPr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1A1B1E"/>
                </a:solidFill>
              </a:rPr>
              <a:t>Таким образом, Родина — это сложный сплав эмоций, памяти и социальных связей.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4F6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6583680" y="182880"/>
            <a:ext cx="2194560" cy="2194560"/>
          </a:xfrm>
          <a:prstGeom prst="ellipse">
            <a:avLst/>
          </a:prstGeom>
          <a:solidFill>
            <a:srgbClr val="0066CC">
              <a:alpha val="8000"/>
            </a:srgbClr>
          </a:solidFill>
          <a:ln/>
        </p:spPr>
      </p:sp>
      <p:sp>
        <p:nvSpPr>
          <p:cNvPr id="3" name="Shape 1"/>
          <p:cNvSpPr/>
          <p:nvPr/>
        </p:nvSpPr>
        <p:spPr>
          <a:xfrm>
            <a:off x="-548640" y="3314700"/>
            <a:ext cx="2011680" cy="2011680"/>
          </a:xfrm>
          <a:prstGeom prst="ellipse">
            <a:avLst/>
          </a:prstGeom>
          <a:solidFill>
            <a:srgbClr val="0066CC">
              <a:alpha val="5000"/>
            </a:srgbClr>
          </a:solidFill>
          <a:ln/>
        </p:spPr>
      </p:sp>
      <p:sp>
        <p:nvSpPr>
          <p:cNvPr id="4" name="Shape 2"/>
          <p:cNvSpPr/>
          <p:nvPr/>
        </p:nvSpPr>
        <p:spPr>
          <a:xfrm>
            <a:off x="457200" y="457200"/>
            <a:ext cx="54864" cy="731520"/>
          </a:xfrm>
          <a:prstGeom prst="rect">
            <a:avLst/>
          </a:prstGeom>
          <a:solidFill>
            <a:srgbClr val="0066CC"/>
          </a:solidFill>
          <a:ln/>
        </p:spPr>
      </p:sp>
      <p:sp>
        <p:nvSpPr>
          <p:cNvPr id="5" name="Text 3"/>
          <p:cNvSpPr/>
          <p:nvPr/>
        </p:nvSpPr>
        <p:spPr>
          <a:xfrm>
            <a:off x="621792" y="457200"/>
            <a:ext cx="804672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066CC"/>
                </a:solidFill>
              </a:rPr>
              <a:t>Выводы: Родина в сердце</a:t>
            </a:r>
            <a:endParaRPr lang="en-US" sz="2200" dirty="0"/>
          </a:p>
        </p:txBody>
      </p:sp>
      <p:sp>
        <p:nvSpPr>
          <p:cNvPr id="6" name="Text 4"/>
          <p:cNvSpPr/>
          <p:nvPr/>
        </p:nvSpPr>
        <p:spPr>
          <a:xfrm>
            <a:off x="685800" y="1417320"/>
            <a:ext cx="7863840" cy="32689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ts val="2000"/>
              </a:lnSpc>
              <a:buSzPct val="100000"/>
              <a:buChar char="•"/>
            </a:pPr>
            <a:r>
              <a:rPr lang="en-US" sz="1400" dirty="0">
                <a:solidFill>
                  <a:srgbClr val="1A1B1E"/>
                </a:solidFill>
              </a:rPr>
              <a:t>Главный вывод: Родина живёт прежде всего в сознании и чувствах человека.</a:t>
            </a:r>
            <a:endParaRPr lang="en-US" sz="1400" dirty="0"/>
          </a:p>
          <a:p>
            <a:pPr marL="342900" indent="-342900">
              <a:lnSpc>
                <a:spcPts val="2000"/>
              </a:lnSpc>
              <a:buSzPct val="100000"/>
              <a:buChar char="•"/>
            </a:pPr>
            <a:r>
              <a:rPr lang="en-US" sz="1400" dirty="0">
                <a:solidFill>
                  <a:srgbClr val="1A1B1E"/>
                </a:solidFill>
              </a:rPr>
              <a:t>Это внутренний образ, который формируется через личный опыт и воспоминания.</a:t>
            </a:r>
            <a:endParaRPr lang="en-US" sz="1400" dirty="0"/>
          </a:p>
          <a:p>
            <a:pPr marL="342900" indent="-342900">
              <a:lnSpc>
                <a:spcPts val="2000"/>
              </a:lnSpc>
              <a:buSzPct val="100000"/>
              <a:buChar char="•"/>
            </a:pPr>
            <a:r>
              <a:rPr lang="en-US" sz="1400" dirty="0">
                <a:solidFill>
                  <a:srgbClr val="1A1B1E"/>
                </a:solidFill>
              </a:rPr>
              <a:t>Она становится источником силы и опоры, где бы человек ни находился.</a:t>
            </a:r>
            <a:endParaRPr lang="en-US" sz="1400" dirty="0"/>
          </a:p>
          <a:p>
            <a:pPr marL="342900" indent="-342900">
              <a:lnSpc>
                <a:spcPts val="2000"/>
              </a:lnSpc>
              <a:buSzPct val="100000"/>
              <a:buChar char="•"/>
            </a:pPr>
            <a:r>
              <a:rPr lang="en-US" sz="1400" dirty="0">
                <a:solidFill>
                  <a:srgbClr val="1A1B1E"/>
                </a:solidFill>
              </a:rPr>
              <a:t>Понимание Родины как внутреннего чувства делает это понятие вечным и неуничтожимым.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Родина</dc:title>
  <dc:subject>Родина</dc:subject>
  <dc:creator>Презенташка — генератор презентаций</dc:creator>
  <cp:lastModifiedBy>Презенташка — генератор презентаций</cp:lastModifiedBy>
  <cp:revision>1</cp:revision>
  <dcterms:created xsi:type="dcterms:W3CDTF">2026-03-16T14:04:10Z</dcterms:created>
  <dcterms:modified xsi:type="dcterms:W3CDTF">2026-03-16T14:04:10Z</dcterms:modified>
</cp:coreProperties>
</file>