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6366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217920" y="-731520"/>
            <a:ext cx="3657600" cy="3657600"/>
          </a:xfrm>
          <a:prstGeom prst="ellipse">
            <a:avLst/>
          </a:prstGeom>
          <a:solidFill>
            <a:srgbClr val="FFFFFF">
              <a:alpha val="1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457200" y="3131820"/>
            <a:ext cx="2286000" cy="2286000"/>
          </a:xfrm>
          <a:prstGeom prst="ellipse">
            <a:avLst/>
          </a:prstGeom>
          <a:solidFill>
            <a:srgbClr val="FFFFFF">
              <a:alpha val="10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02311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Местоимение в русском языке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357759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00" dirty="0">
                <a:solidFill>
                  <a:srgbClr val="E9E5FF"/>
                </a:solidFill>
              </a:rPr>
              <a:t>Знакомство с особой частью речи.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E9E5FF"/>
                </a:solidFill>
              </a:rPr>
              <a:t>Замена существительных, прилагательных, числительных.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E9E5FF"/>
                </a:solidFill>
              </a:rPr>
              <a:t>Служит для связи предложений в тексте.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8B5CF6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8B5CF6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3200400" y="-274320"/>
            <a:ext cx="2743200" cy="1097280"/>
          </a:xfrm>
          <a:prstGeom prst="rect">
            <a:avLst>
              <a:gd name="adj" fmla="val 8333"/>
            </a:avLst>
          </a:prstGeom>
          <a:solidFill>
            <a:srgbClr val="8B5CF6">
              <a:alpha val="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0"/>
            <a:ext cx="8229600" cy="51435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457200"/>
            <a:ext cx="73152" cy="73152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B21B6"/>
                </a:solidFill>
              </a:rPr>
              <a:t>Выводы и основные положения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77240" y="1417320"/>
            <a:ext cx="777240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Местоимение — самостоятельная часть речи, указывающая на предметы, признаки и количество.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Классификация по значению включает 9 разрядов, каждый со своей функцией.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Местоимения изменяются по падежам, а некоторые — по родам и числам.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В предложении выполняют роль того члена, на который указывают.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Правильное употребление требует внимания к грамматической форме и контексту.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8B5CF6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8B5CF6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3200400" y="-274320"/>
            <a:ext cx="2743200" cy="1097280"/>
          </a:xfrm>
          <a:prstGeom prst="rect">
            <a:avLst>
              <a:gd name="adj" fmla="val 8333"/>
            </a:avLst>
          </a:prstGeom>
          <a:solidFill>
            <a:srgbClr val="8B5CF6">
              <a:alpha val="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0"/>
            <a:ext cx="8229600" cy="51435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457200"/>
            <a:ext cx="73152" cy="73152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B21B6"/>
                </a:solidFill>
              </a:rPr>
              <a:t>Что такое местоимение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77240" y="1417320"/>
            <a:ext cx="777240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Самостоятельная часть речи, указывающая на предметы, признаки, количество.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Не называет их, а только указывает или замещает.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Изменяется по падежам, некоторые — по родам и числам.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В предложении выполняет роль подлежащего, дополнения, определения.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8B5CF6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8B5CF6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3200400" y="-274320"/>
            <a:ext cx="2743200" cy="1097280"/>
          </a:xfrm>
          <a:prstGeom prst="rect">
            <a:avLst>
              <a:gd name="adj" fmla="val 8333"/>
            </a:avLst>
          </a:prstGeom>
          <a:solidFill>
            <a:srgbClr val="8B5CF6">
              <a:alpha val="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0"/>
            <a:ext cx="8229600" cy="51435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457200"/>
            <a:ext cx="73152" cy="73152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B21B6"/>
                </a:solidFill>
              </a:rPr>
              <a:t>Основные разряды местоимений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77240" y="1417320"/>
            <a:ext cx="777240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Классификация по значению и грамматическим признакам.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Личные, возвратное, притяжательные, указательные.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Определительные, вопросительные, относительные, отрицательные, неопределённые.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8B5CF6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8B5CF6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3200400" y="-274320"/>
            <a:ext cx="2743200" cy="1097280"/>
          </a:xfrm>
          <a:prstGeom prst="rect">
            <a:avLst>
              <a:gd name="adj" fmla="val 8333"/>
            </a:avLst>
          </a:prstGeom>
          <a:solidFill>
            <a:srgbClr val="8B5CF6">
              <a:alpha val="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0"/>
            <a:ext cx="8229600" cy="51435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457200"/>
            <a:ext cx="73152" cy="73152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B21B6"/>
                </a:solidFill>
              </a:rPr>
              <a:t>Личные местоимения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77240" y="1417320"/>
            <a:ext cx="777240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Указывают на лицо или предмет: я, ты, он, она, оно, мы, вы, они.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Изменяются по падежам (склоняются).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В предложении часто бывают подлежащим или дополнением.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8B5CF6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8B5CF6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3200400" y="-274320"/>
            <a:ext cx="2743200" cy="1097280"/>
          </a:xfrm>
          <a:prstGeom prst="rect">
            <a:avLst>
              <a:gd name="adj" fmla="val 8333"/>
            </a:avLst>
          </a:prstGeom>
          <a:solidFill>
            <a:srgbClr val="8B5CF6">
              <a:alpha val="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0"/>
            <a:ext cx="8229600" cy="51435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457200"/>
            <a:ext cx="73152" cy="73152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B21B6"/>
                </a:solidFill>
              </a:rPr>
              <a:t>Притяжательные и указательные местоимения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77240" y="1417320"/>
            <a:ext cx="777240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Притяжательные указывают на принадлежность: мой, твой, наш, ваш, свой.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Указательные выделяют предмет из ряда других: этот, тот, такой, таков.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Оба разряда изменяются по родам, числам и падежам.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8B5CF6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8B5CF6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3200400" y="-274320"/>
            <a:ext cx="2743200" cy="1097280"/>
          </a:xfrm>
          <a:prstGeom prst="rect">
            <a:avLst>
              <a:gd name="adj" fmla="val 8333"/>
            </a:avLst>
          </a:prstGeom>
          <a:solidFill>
            <a:srgbClr val="8B5CF6">
              <a:alpha val="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0"/>
            <a:ext cx="8229600" cy="51435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457200"/>
            <a:ext cx="73152" cy="73152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B21B6"/>
                </a:solidFill>
              </a:rPr>
              <a:t>Вопросительные и относительные местоимения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77240" y="1417320"/>
            <a:ext cx="777240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Вопросительные местоимения служат для построения вопросов о предметах, признаках и количестве.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Относительные местоимения совпадают по форме с вопросительными, но служат для связи частей сложного предложения.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К ним относятся: кто, что, какой, каков, чей, который, сколько.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Примеры: Кто пришёл? (вопросительное). Человек, который пришёл (относительное).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Различие в функции: вопросительные — в самостоятельных вопросах, относительные — в придаточных предложениях.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8B5CF6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8B5CF6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3200400" y="-274320"/>
            <a:ext cx="2743200" cy="1097280"/>
          </a:xfrm>
          <a:prstGeom prst="rect">
            <a:avLst>
              <a:gd name="adj" fmla="val 8333"/>
            </a:avLst>
          </a:prstGeom>
          <a:solidFill>
            <a:srgbClr val="8B5CF6">
              <a:alpha val="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0"/>
            <a:ext cx="8229600" cy="51435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457200"/>
            <a:ext cx="73152" cy="73152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B21B6"/>
                </a:solidFill>
              </a:rPr>
              <a:t>Изменение по падежам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77240" y="1417320"/>
            <a:ext cx="777240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Местоимения склоняются, то есть изменяются по падежам, как имена существительные, прилагательные или числительные.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Личные местоимения имеют супплетивные формы (я — меня, мне; мы — нас, нам).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Возвратное местоимение «себя» не имеет формы именительного падежа.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Притяжательные местоимения склоняются как прилагательные (мой, моя, моё).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Указательные и определительные местоимения изменяются по родам, числам и падежам.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8B5CF6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8B5CF6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3200400" y="-274320"/>
            <a:ext cx="2743200" cy="1097280"/>
          </a:xfrm>
          <a:prstGeom prst="rect">
            <a:avLst>
              <a:gd name="adj" fmla="val 8333"/>
            </a:avLst>
          </a:prstGeom>
          <a:solidFill>
            <a:srgbClr val="8B5CF6">
              <a:alpha val="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0"/>
            <a:ext cx="8229600" cy="51435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457200"/>
            <a:ext cx="73152" cy="73152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B21B6"/>
                </a:solidFill>
              </a:rPr>
              <a:t>Синтаксическая роль местоимений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77240" y="1417320"/>
            <a:ext cx="777240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Местоимения могут выполнять в предложении любую синтаксическую роль, характерную для той части речи, которую они заменяют.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Местоимения-существительные чаще всего бывают подлежащим или дополнением.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Местоимения-прилагательные обычно выступают в роли определения или именной части сказуемого.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Местоимения-числительные могут быть подлежащим, дополнением или обстоятельством.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8B5CF6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8B5CF6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3200400" y="-274320"/>
            <a:ext cx="2743200" cy="1097280"/>
          </a:xfrm>
          <a:prstGeom prst="rect">
            <a:avLst>
              <a:gd name="adj" fmla="val 8333"/>
            </a:avLst>
          </a:prstGeom>
          <a:solidFill>
            <a:srgbClr val="8B5CF6">
              <a:alpha val="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0"/>
            <a:ext cx="8229600" cy="51435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457200"/>
            <a:ext cx="73152" cy="73152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B21B6"/>
                </a:solidFill>
              </a:rPr>
              <a:t>Типичные ошибки употребления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77240" y="1417320"/>
            <a:ext cx="777240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Неправильное образование падежных форм (ихний вместо их).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Нарушение согласования местоимения с заменяемым словом в роде и числе.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Ошибочное употребление личного местоимения вместо возвратного (о нём вместо о себе).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Пропуск или избыточное употребление указательных местоимений в тексте.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Смешение союзов и относительных местоимений (что и который).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Местоимение в русском языке</dc:title>
  <dc:subject>Местоимение в русском языке</dc:subject>
  <dc:creator>Презенташка — генератор презентаций</dc:creator>
  <cp:lastModifiedBy>Презенташка — генератор презентаций</cp:lastModifiedBy>
  <cp:revision>1</cp:revision>
  <dcterms:created xsi:type="dcterms:W3CDTF">2026-03-10T12:57:32Z</dcterms:created>
  <dcterms:modified xsi:type="dcterms:W3CDTF">2026-03-10T12:57:32Z</dcterms:modified>
</cp:coreProperties>
</file>