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77240" cy="5143500"/>
          </a:xfrm>
          <a:prstGeom prst="rect">
            <a:avLst/>
          </a:prstGeom>
          <a:solidFill>
            <a:srgbClr val="A19B8B"/>
          </a:solidFill>
          <a:ln/>
        </p:spPr>
      </p:sp>
      <p:sp>
        <p:nvSpPr>
          <p:cNvPr id="3" name="Shape 1"/>
          <p:cNvSpPr/>
          <p:nvPr/>
        </p:nvSpPr>
        <p:spPr>
          <a:xfrm>
            <a:off x="292608" y="347472"/>
            <a:ext cx="182880" cy="1828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" name="Shape 2"/>
          <p:cNvSpPr/>
          <p:nvPr/>
        </p:nvSpPr>
        <p:spPr>
          <a:xfrm>
            <a:off x="777240" y="0"/>
            <a:ext cx="836676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Text 3"/>
          <p:cNvSpPr/>
          <p:nvPr/>
        </p:nvSpPr>
        <p:spPr>
          <a:xfrm>
            <a:off x="1188720" y="211455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4A4A4A"/>
                </a:solidFill>
              </a:rPr>
              <a:t>Михаил Юрьевич Лермонтов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1188720" y="334899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</a:rPr>
              <a:t>Литература Лермонтова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188720" y="385191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Великий русский поэт, прозаик и драматург XIX века.</a:t>
            </a:r>
            <a:endParaRPr lang="en-US" sz="1000" dirty="0"/>
          </a:p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Один из ключевых представителей золотого века русской литературы.</a:t>
            </a:r>
            <a:endParaRPr lang="en-US" sz="1000" dirty="0"/>
          </a:p>
        </p:txBody>
      </p:sp>
      <p:pic>
        <p:nvPicPr>
          <p:cNvPr id="8" name="Image 0" descr="/var/www/html/assets/image/other/photo_2026-03-08_11-09-32.jp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056632" y="320040"/>
            <a:ext cx="3831336" cy="450342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77240" cy="5143500"/>
          </a:xfrm>
          <a:prstGeom prst="rect">
            <a:avLst/>
          </a:prstGeom>
          <a:solidFill>
            <a:srgbClr val="A19B8B"/>
          </a:solidFill>
          <a:ln/>
        </p:spPr>
      </p:sp>
      <p:sp>
        <p:nvSpPr>
          <p:cNvPr id="3" name="Text 1"/>
          <p:cNvSpPr/>
          <p:nvPr/>
        </p:nvSpPr>
        <p:spPr>
          <a:xfrm>
            <a:off x="1188720" y="1291590"/>
            <a:ext cx="7543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4A4A4A"/>
                </a:solidFill>
              </a:rPr>
              <a:t>Вечный гений Лермонтова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88720" y="2041398"/>
            <a:ext cx="7543800" cy="264490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Лермонтов создал произведение, опередившее своё время глубиной психологизма.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Трагизм его героя остаётся актуальным в любую эпоху поиска смысла жизни.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Роман «Герой нашего времени» – это диагноз обществу и бессмертный памятник русскому слову.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Гений Лермонтова проявился в умении сказать о вечном через судьбу одного человека.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77240" cy="5143500"/>
          </a:xfrm>
          <a:prstGeom prst="rect">
            <a:avLst/>
          </a:prstGeom>
          <a:solidFill>
            <a:srgbClr val="A19B8B"/>
          </a:solidFill>
          <a:ln/>
        </p:spPr>
      </p:sp>
      <p:sp>
        <p:nvSpPr>
          <p:cNvPr id="3" name="Text 1"/>
          <p:cNvSpPr/>
          <p:nvPr/>
        </p:nvSpPr>
        <p:spPr>
          <a:xfrm>
            <a:off x="1188720" y="1291590"/>
            <a:ext cx="7543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4A4A4A"/>
                </a:solidFill>
              </a:rPr>
              <a:t>Жизнь и эпоха поэта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88720" y="2041398"/>
            <a:ext cx="7543800" cy="264490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Родился в Москве в 1814 году в семье армейского капитана.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Рано потерял мать, воспитывался бабушкой в имении Тарханы.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Учился в Московском университете и Школе гвардейских подпрапорщиков.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Эпоха Николая I — время реакции после восстания декабристов.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Трагически погиб на дуэли у подножия горы Машук в 1841 году.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77240" cy="5143500"/>
          </a:xfrm>
          <a:prstGeom prst="rect">
            <a:avLst/>
          </a:prstGeom>
          <a:solidFill>
            <a:srgbClr val="A19B8B"/>
          </a:solidFill>
          <a:ln/>
        </p:spPr>
      </p:sp>
      <p:sp>
        <p:nvSpPr>
          <p:cNvPr id="3" name="Text 1"/>
          <p:cNvSpPr/>
          <p:nvPr/>
        </p:nvSpPr>
        <p:spPr>
          <a:xfrm>
            <a:off x="1188720" y="1291590"/>
            <a:ext cx="7543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4A4A4A"/>
                </a:solidFill>
              </a:rPr>
              <a:t>Основные темы творчества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88720" y="2041398"/>
            <a:ext cx="7543800" cy="264490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Тема одиночества и изгнанничества, конфликта личности с обществом.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Тема романтического бунта против несправедливости и косности.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Философские размышления о судьбе, вере, жизни и смерти.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Тема Родины, сочетающая любовь к природе и критику социальных пороков.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77240" cy="5143500"/>
          </a:xfrm>
          <a:prstGeom prst="rect">
            <a:avLst/>
          </a:prstGeom>
          <a:solidFill>
            <a:srgbClr val="A19B8B"/>
          </a:solidFill>
          <a:ln/>
        </p:spPr>
      </p:sp>
      <p:sp>
        <p:nvSpPr>
          <p:cNvPr id="3" name="Text 1"/>
          <p:cNvSpPr/>
          <p:nvPr/>
        </p:nvSpPr>
        <p:spPr>
          <a:xfrm>
            <a:off x="1188720" y="1291590"/>
            <a:ext cx="7543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4A4A4A"/>
                </a:solidFill>
              </a:rPr>
              <a:t>Лирика: одиночество и бунт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88720" y="2041398"/>
            <a:ext cx="7543800" cy="264490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Мотив одинокого страдальца, не понятого миром («Парус»).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Гражданский протест и обличение «светской черни» («Смерть Поэта»).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Разочарование в жизни, скептицизм и жажда деятельности («И скучно и грустно»).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Трагическое восприятие любви как источника страданий.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77240" cy="5143500"/>
          </a:xfrm>
          <a:prstGeom prst="rect">
            <a:avLst/>
          </a:prstGeom>
          <a:solidFill>
            <a:srgbClr val="A19B8B"/>
          </a:solidFill>
          <a:ln/>
        </p:spPr>
      </p:sp>
      <p:sp>
        <p:nvSpPr>
          <p:cNvPr id="3" name="Text 1"/>
          <p:cNvSpPr/>
          <p:nvPr/>
        </p:nvSpPr>
        <p:spPr>
          <a:xfrm>
            <a:off x="1188720" y="1291590"/>
            <a:ext cx="7543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4A4A4A"/>
                </a:solidFill>
              </a:rPr>
              <a:t>Поэма «Демон»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88720" y="2041398"/>
            <a:ext cx="7543800" cy="264490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Вершина романтической поэзии Лермонтова, работа над которой велась почти 10 лет.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Центральный образ — падший ангел, мятежный дух, отрицающий мир и Бога.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Любовь Демона к земной девушке Тамаре — попытка обрести спасение и гармонию.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Философская проблематика: борьба добра и зла, смысл страдания, цена гордыни.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77240" cy="5143500"/>
          </a:xfrm>
          <a:prstGeom prst="rect">
            <a:avLst/>
          </a:prstGeom>
          <a:solidFill>
            <a:srgbClr val="A19B8B"/>
          </a:solidFill>
          <a:ln/>
        </p:spPr>
      </p:sp>
      <p:sp>
        <p:nvSpPr>
          <p:cNvPr id="3" name="Text 1"/>
          <p:cNvSpPr/>
          <p:nvPr/>
        </p:nvSpPr>
        <p:spPr>
          <a:xfrm>
            <a:off x="1188720" y="1291590"/>
            <a:ext cx="7543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4A4A4A"/>
                </a:solidFill>
              </a:rPr>
              <a:t>Роман «Герой нашего времени»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88720" y="2041398"/>
            <a:ext cx="7543800" cy="264490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Первый в русской литературе психологический роман, написанный в 1838–1840 годах.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Состоит из пяти повестей, объединённых главным героем – Григорием Печориным.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Хронология событий в романе нарушена, что позволяет глубже раскрыть характер героя.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Действие происходит на Кавказе, что отражает романтическую традицию и личный опыт автора.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Роман исследует проблемы личности, свободы, смысла жизни и фатализма.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Критика назвала Печорина «современным героем», отразившим пороки поколения.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77240" cy="5143500"/>
          </a:xfrm>
          <a:prstGeom prst="rect">
            <a:avLst/>
          </a:prstGeom>
          <a:solidFill>
            <a:srgbClr val="A19B8B"/>
          </a:solidFill>
          <a:ln/>
        </p:spPr>
      </p:sp>
      <p:sp>
        <p:nvSpPr>
          <p:cNvPr id="3" name="Text 1"/>
          <p:cNvSpPr/>
          <p:nvPr/>
        </p:nvSpPr>
        <p:spPr>
          <a:xfrm>
            <a:off x="1188720" y="1291590"/>
            <a:ext cx="7543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4A4A4A"/>
                </a:solidFill>
              </a:rPr>
              <a:t>Печорин как тип личности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88720" y="2041398"/>
            <a:ext cx="7543800" cy="264490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Григорий Печорин – «лишний человек», наделённый острым умом и силой воли.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Его характеризует рефлексия, скептицизм и глубокое разочарование в жизни.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Он сознательно причиняет страдания другим, ставя над ними психологические эксперименты.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Внутренний конфликт героя – противоречие между большими возможностями и отсутствием цели.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Печорин становится жертвой и палачом одновременно, неся ответственность за свои поступки.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Этот тип личности стал ключевым для понимания русской интеллигенции XIX века.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77240" cy="5143500"/>
          </a:xfrm>
          <a:prstGeom prst="rect">
            <a:avLst/>
          </a:prstGeom>
          <a:solidFill>
            <a:srgbClr val="A19B8B"/>
          </a:solidFill>
          <a:ln/>
        </p:spPr>
      </p:sp>
      <p:sp>
        <p:nvSpPr>
          <p:cNvPr id="3" name="Text 1"/>
          <p:cNvSpPr/>
          <p:nvPr/>
        </p:nvSpPr>
        <p:spPr>
          <a:xfrm>
            <a:off x="1188720" y="1291590"/>
            <a:ext cx="7543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4A4A4A"/>
                </a:solidFill>
              </a:rPr>
              <a:t>Мастерство Лермонтова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88720" y="2041398"/>
            <a:ext cx="7543800" cy="264490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Лермонтов виртуозно использует композицию, нарушая хронологию для психологического анализа.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Повествование ведётся от разных лиц: странствующего офицера, Максима Максимыча, самого Печорина.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Язык романа точен, афористичен и насыщен глубокими философскими размышлениями.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Пейзаж не просто фон, а активный участник действия, отражающий душевное состояние героев.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77240" cy="5143500"/>
          </a:xfrm>
          <a:prstGeom prst="rect">
            <a:avLst/>
          </a:prstGeom>
          <a:solidFill>
            <a:srgbClr val="A19B8B"/>
          </a:solidFill>
          <a:ln/>
        </p:spPr>
      </p:sp>
      <p:sp>
        <p:nvSpPr>
          <p:cNvPr id="3" name="Text 1"/>
          <p:cNvSpPr/>
          <p:nvPr/>
        </p:nvSpPr>
        <p:spPr>
          <a:xfrm>
            <a:off x="1188720" y="1291590"/>
            <a:ext cx="7543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4A4A4A"/>
                </a:solidFill>
              </a:rPr>
              <a:t>Значение для русской литературы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88720" y="2041398"/>
            <a:ext cx="7543800" cy="264490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Роман открыл новую эпоху – углублённого психологического анализа в прозе.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Он оказал огромное влияние на творчество Тургенева, Толстого, Достоевского.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Тип «лишнего человека» стал центральным для литературы второй половины XIX века.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Произведение подняло вечные вопросы о свободе, предопределении и нравственном выборе.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Roboto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Roboto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Литература Лермонтова</dc:title>
  <dc:subject>Литература Лермонтова</dc:subject>
  <dc:creator>Презенташка — генератор презентаций</dc:creator>
  <cp:lastModifiedBy>Презенташка — генератор презентаций</cp:lastModifiedBy>
  <cp:revision>1</cp:revision>
  <dcterms:created xsi:type="dcterms:W3CDTF">2026-03-17T07:12:45Z</dcterms:created>
  <dcterms:modified xsi:type="dcterms:W3CDTF">2026-03-17T07:12:45Z</dcterms:modified>
</cp:coreProperties>
</file>