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9144000" cy="5143500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-image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0-image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-image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-image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-image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-image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-image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-image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-image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9-image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217920" y="-731520"/>
            <a:ext cx="3657600" cy="3657600"/>
          </a:xfrm>
          <a:prstGeom prst="ellipse">
            <a:avLst/>
          </a:prstGeom>
          <a:solidFill>
            <a:srgbClr val="FFFFFF">
              <a:alpha val="15000"/>
            </a:srgbClr>
          </a:solidFill>
          <a:ln/>
        </p:spPr>
      </p:sp>
      <p:sp>
        <p:nvSpPr>
          <p:cNvPr id="3" name="Shape 1"/>
          <p:cNvSpPr/>
          <p:nvPr/>
        </p:nvSpPr>
        <p:spPr>
          <a:xfrm>
            <a:off x="-457200" y="3131820"/>
            <a:ext cx="2286000" cy="2286000"/>
          </a:xfrm>
          <a:prstGeom prst="ellipse">
            <a:avLst/>
          </a:prstGeom>
          <a:solidFill>
            <a:srgbClr val="FFFFFF">
              <a:alpha val="10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457200" y="1703070"/>
            <a:ext cx="8229600" cy="3291840"/>
          </a:xfrm>
          <a:prstGeom prst="rect">
            <a:avLst>
              <a:gd name="adj" fmla="val 4167"/>
            </a:avLst>
          </a:prstGeom>
          <a:solidFill>
            <a:srgbClr val="FFFFFF">
              <a:alpha val="55000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457200" y="2023110"/>
            <a:ext cx="8229600" cy="10972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3200" b="1" dirty="0">
                <a:solidFill>
                  <a:srgbClr val="333333"/>
                </a:solidFill>
              </a:rPr>
              <a:t>Имя существительное</a:t>
            </a:r>
            <a:endParaRPr lang="en-US" sz="3200" dirty="0"/>
          </a:p>
        </p:txBody>
      </p:sp>
      <p:sp>
        <p:nvSpPr>
          <p:cNvPr id="6" name="Text 4"/>
          <p:cNvSpPr/>
          <p:nvPr/>
        </p:nvSpPr>
        <p:spPr>
          <a:xfrm>
            <a:off x="457200" y="3577590"/>
            <a:ext cx="8229600" cy="10972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 indent="0" marL="0">
              <a:buNone/>
            </a:pPr>
            <a:r>
              <a:rPr lang="en-US" sz="1400" dirty="0">
                <a:solidFill>
                  <a:srgbClr val="333333"/>
                </a:solidFill>
              </a:rPr>
              <a:t>Цель урока: познакомиться с частью речи, которая называет предметы, явления и существа.</a:t>
            </a:r>
            <a:endParaRPr lang="en-US" sz="1400" dirty="0"/>
          </a:p>
          <a:p>
            <a:pPr algn="ctr" indent="0" marL="0">
              <a:buNone/>
            </a:pPr>
            <a:r>
              <a:rPr lang="en-US" sz="1400" dirty="0">
                <a:solidFill>
                  <a:srgbClr val="333333"/>
                </a:solidFill>
              </a:rPr>
              <a:t>Мы узнаем, что такое существительное и как его определить в предложении.</a:t>
            </a:r>
            <a:endParaRPr lang="en-US" sz="1400" dirty="0"/>
          </a:p>
          <a:p>
            <a:pPr algn="ctr" indent="0" marL="0">
              <a:buNone/>
            </a:pPr>
            <a:r>
              <a:rPr lang="en-US" sz="1400" dirty="0">
                <a:solidFill>
                  <a:srgbClr val="333333"/>
                </a:solidFill>
              </a:rPr>
              <a:t>Рассмотрим основные признаки и категории этой части речи.</a:t>
            </a:r>
            <a:endParaRPr lang="en-US" sz="1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60000"/>
            </a:srgbClr>
          </a:solidFill>
          <a:ln/>
        </p:spPr>
      </p:sp>
      <p:sp>
        <p:nvSpPr>
          <p:cNvPr id="3" name="Shape 1"/>
          <p:cNvSpPr/>
          <p:nvPr/>
        </p:nvSpPr>
        <p:spPr>
          <a:xfrm>
            <a:off x="6583680" y="182880"/>
            <a:ext cx="2194560" cy="2194560"/>
          </a:xfrm>
          <a:prstGeom prst="ellipse">
            <a:avLst/>
          </a:prstGeom>
          <a:solidFill>
            <a:srgbClr val="E91E63">
              <a:alpha val="8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-548640" y="3314700"/>
            <a:ext cx="2011680" cy="2011680"/>
          </a:xfrm>
          <a:prstGeom prst="ellipse">
            <a:avLst/>
          </a:prstGeom>
          <a:solidFill>
            <a:srgbClr val="E91E63">
              <a:alpha val="5000"/>
            </a:srgbClr>
          </a:solidFill>
          <a:ln/>
        </p:spPr>
      </p:sp>
      <p:sp>
        <p:nvSpPr>
          <p:cNvPr id="5" name="Shape 3"/>
          <p:cNvSpPr/>
          <p:nvPr/>
        </p:nvSpPr>
        <p:spPr>
          <a:xfrm>
            <a:off x="457200" y="457200"/>
            <a:ext cx="73152" cy="731520"/>
          </a:xfrm>
          <a:prstGeom prst="rect">
            <a:avLst/>
          </a:prstGeom>
          <a:solidFill>
            <a:srgbClr val="E91E63"/>
          </a:solidFill>
          <a:ln/>
        </p:spPr>
      </p:sp>
      <p:sp>
        <p:nvSpPr>
          <p:cNvPr id="6" name="Text 4"/>
          <p:cNvSpPr/>
          <p:nvPr/>
        </p:nvSpPr>
        <p:spPr>
          <a:xfrm>
            <a:off x="640080" y="457200"/>
            <a:ext cx="804672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200" b="1" dirty="0">
                <a:solidFill>
                  <a:srgbClr val="333333"/>
                </a:solidFill>
              </a:rPr>
              <a:t>Итоги и основные выводы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777240" y="1417320"/>
            <a:ext cx="7772400" cy="32689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Имя существительное — часть речи, обозначающая предмет и отвечающая на вопросы кто? что?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Оно имеет постоянные признаки: род, склонение, одушевлённость/неодушевлённость.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Изменяется по числам и шести падежам в русском языке.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В предложении выполняет роль подлежащего, дополнения, обстоятельства или определения.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Правильное определение грамматических признаков существительного важно для грамотной речи.</a:t>
            </a:r>
            <a:endParaRPr lang="en-US" sz="12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60000"/>
            </a:srgbClr>
          </a:solidFill>
          <a:ln/>
        </p:spPr>
      </p:sp>
      <p:sp>
        <p:nvSpPr>
          <p:cNvPr id="3" name="Shape 1"/>
          <p:cNvSpPr/>
          <p:nvPr/>
        </p:nvSpPr>
        <p:spPr>
          <a:xfrm>
            <a:off x="6583680" y="182880"/>
            <a:ext cx="2194560" cy="2194560"/>
          </a:xfrm>
          <a:prstGeom prst="ellipse">
            <a:avLst/>
          </a:prstGeom>
          <a:solidFill>
            <a:srgbClr val="E91E63">
              <a:alpha val="8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-548640" y="3314700"/>
            <a:ext cx="2011680" cy="2011680"/>
          </a:xfrm>
          <a:prstGeom prst="ellipse">
            <a:avLst/>
          </a:prstGeom>
          <a:solidFill>
            <a:srgbClr val="E91E63">
              <a:alpha val="5000"/>
            </a:srgbClr>
          </a:solidFill>
          <a:ln/>
        </p:spPr>
      </p:sp>
      <p:sp>
        <p:nvSpPr>
          <p:cNvPr id="5" name="Shape 3"/>
          <p:cNvSpPr/>
          <p:nvPr/>
        </p:nvSpPr>
        <p:spPr>
          <a:xfrm>
            <a:off x="457200" y="457200"/>
            <a:ext cx="73152" cy="731520"/>
          </a:xfrm>
          <a:prstGeom prst="rect">
            <a:avLst/>
          </a:prstGeom>
          <a:solidFill>
            <a:srgbClr val="E91E63"/>
          </a:solidFill>
          <a:ln/>
        </p:spPr>
      </p:sp>
      <p:sp>
        <p:nvSpPr>
          <p:cNvPr id="6" name="Text 4"/>
          <p:cNvSpPr/>
          <p:nvPr/>
        </p:nvSpPr>
        <p:spPr>
          <a:xfrm>
            <a:off x="640080" y="457200"/>
            <a:ext cx="804672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200" b="1" dirty="0">
                <a:solidFill>
                  <a:srgbClr val="333333"/>
                </a:solidFill>
              </a:rPr>
              <a:t>Что такое существительное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777240" y="1417320"/>
            <a:ext cx="7772400" cy="32689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Имя существительное — это самостоятельная часть речи, которая обозначает предмет.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Предметом в грамматике считается всё, о чём можно спросить: кто это? или что это?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Существительные отвечают на вопросы кто? что? и имеют род, число и падеж.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В предложении чаще всего бывают подлежащим или дополнением.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Примеры: дом (что?), ученик (кто?), радость (что?), Москва (что?).</a:t>
            </a:r>
            <a:endParaRPr lang="en-US" sz="12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60000"/>
            </a:srgbClr>
          </a:solidFill>
          <a:ln/>
        </p:spPr>
      </p:sp>
      <p:sp>
        <p:nvSpPr>
          <p:cNvPr id="3" name="Shape 1"/>
          <p:cNvSpPr/>
          <p:nvPr/>
        </p:nvSpPr>
        <p:spPr>
          <a:xfrm>
            <a:off x="6583680" y="182880"/>
            <a:ext cx="2194560" cy="2194560"/>
          </a:xfrm>
          <a:prstGeom prst="ellipse">
            <a:avLst/>
          </a:prstGeom>
          <a:solidFill>
            <a:srgbClr val="E91E63">
              <a:alpha val="8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-548640" y="3314700"/>
            <a:ext cx="2011680" cy="2011680"/>
          </a:xfrm>
          <a:prstGeom prst="ellipse">
            <a:avLst/>
          </a:prstGeom>
          <a:solidFill>
            <a:srgbClr val="E91E63">
              <a:alpha val="5000"/>
            </a:srgbClr>
          </a:solidFill>
          <a:ln/>
        </p:spPr>
      </p:sp>
      <p:sp>
        <p:nvSpPr>
          <p:cNvPr id="5" name="Shape 3"/>
          <p:cNvSpPr/>
          <p:nvPr/>
        </p:nvSpPr>
        <p:spPr>
          <a:xfrm>
            <a:off x="457200" y="457200"/>
            <a:ext cx="73152" cy="731520"/>
          </a:xfrm>
          <a:prstGeom prst="rect">
            <a:avLst/>
          </a:prstGeom>
          <a:solidFill>
            <a:srgbClr val="E91E63"/>
          </a:solidFill>
          <a:ln/>
        </p:spPr>
      </p:sp>
      <p:sp>
        <p:nvSpPr>
          <p:cNvPr id="6" name="Text 4"/>
          <p:cNvSpPr/>
          <p:nvPr/>
        </p:nvSpPr>
        <p:spPr>
          <a:xfrm>
            <a:off x="640080" y="457200"/>
            <a:ext cx="804672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200" b="1" dirty="0">
                <a:solidFill>
                  <a:srgbClr val="333333"/>
                </a:solidFill>
              </a:rPr>
              <a:t>Нарицательные и собственные имена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777240" y="1417320"/>
            <a:ext cx="7772400" cy="32689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Все имена существительные делятся на нарицательные и собственные.</a:t>
            </a:r>
            <a:endParaRPr lang="en-US" sz="14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Нарицательные имена называют однородные предметы, явления, классы (город, река, собака).</a:t>
            </a:r>
            <a:endParaRPr lang="en-US" sz="14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Собственные имена называют единичные, индивидуальные предметы (Москва, Волга, Шарик).</a:t>
            </a:r>
            <a:endParaRPr lang="en-US" sz="14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Собственные имена пишутся с заглавной буквы: имена людей, клички животных, названия стран.</a:t>
            </a:r>
            <a:endParaRPr lang="en-US" sz="14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60000"/>
            </a:srgbClr>
          </a:solidFill>
          <a:ln/>
        </p:spPr>
      </p:sp>
      <p:sp>
        <p:nvSpPr>
          <p:cNvPr id="3" name="Shape 1"/>
          <p:cNvSpPr/>
          <p:nvPr/>
        </p:nvSpPr>
        <p:spPr>
          <a:xfrm>
            <a:off x="6583680" y="182880"/>
            <a:ext cx="2194560" cy="2194560"/>
          </a:xfrm>
          <a:prstGeom prst="ellipse">
            <a:avLst/>
          </a:prstGeom>
          <a:solidFill>
            <a:srgbClr val="E91E63">
              <a:alpha val="8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-548640" y="3314700"/>
            <a:ext cx="2011680" cy="2011680"/>
          </a:xfrm>
          <a:prstGeom prst="ellipse">
            <a:avLst/>
          </a:prstGeom>
          <a:solidFill>
            <a:srgbClr val="E91E63">
              <a:alpha val="5000"/>
            </a:srgbClr>
          </a:solidFill>
          <a:ln/>
        </p:spPr>
      </p:sp>
      <p:sp>
        <p:nvSpPr>
          <p:cNvPr id="5" name="Shape 3"/>
          <p:cNvSpPr/>
          <p:nvPr/>
        </p:nvSpPr>
        <p:spPr>
          <a:xfrm>
            <a:off x="457200" y="457200"/>
            <a:ext cx="73152" cy="731520"/>
          </a:xfrm>
          <a:prstGeom prst="rect">
            <a:avLst/>
          </a:prstGeom>
          <a:solidFill>
            <a:srgbClr val="E91E63"/>
          </a:solidFill>
          <a:ln/>
        </p:spPr>
      </p:sp>
      <p:sp>
        <p:nvSpPr>
          <p:cNvPr id="6" name="Text 4"/>
          <p:cNvSpPr/>
          <p:nvPr/>
        </p:nvSpPr>
        <p:spPr>
          <a:xfrm>
            <a:off x="640080" y="457200"/>
            <a:ext cx="804672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200" b="1" dirty="0">
                <a:solidFill>
                  <a:srgbClr val="333333"/>
                </a:solidFill>
              </a:rPr>
              <a:t>Одушевлённые и неодушевлённые существительные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777240" y="1417320"/>
            <a:ext cx="7772400" cy="32689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Существительные делятся на одушевлённые и неодушевлённые.</a:t>
            </a:r>
            <a:endParaRPr lang="en-US" sz="14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Одушевлённые называют живые существа: людей, животных, мифологических персонажей.</a:t>
            </a:r>
            <a:endParaRPr lang="en-US" sz="14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Неодушевлённые называют предметы, явления, события, вещества, абстрактные понятия.</a:t>
            </a:r>
            <a:endParaRPr lang="en-US" sz="14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Главный грамматический признак — форма винительного падежа множественного числа.</a:t>
            </a:r>
            <a:endParaRPr lang="en-US" sz="14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60000"/>
            </a:srgbClr>
          </a:solidFill>
          <a:ln/>
        </p:spPr>
      </p:sp>
      <p:sp>
        <p:nvSpPr>
          <p:cNvPr id="3" name="Shape 1"/>
          <p:cNvSpPr/>
          <p:nvPr/>
        </p:nvSpPr>
        <p:spPr>
          <a:xfrm>
            <a:off x="6583680" y="182880"/>
            <a:ext cx="2194560" cy="2194560"/>
          </a:xfrm>
          <a:prstGeom prst="ellipse">
            <a:avLst/>
          </a:prstGeom>
          <a:solidFill>
            <a:srgbClr val="E91E63">
              <a:alpha val="8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-548640" y="3314700"/>
            <a:ext cx="2011680" cy="2011680"/>
          </a:xfrm>
          <a:prstGeom prst="ellipse">
            <a:avLst/>
          </a:prstGeom>
          <a:solidFill>
            <a:srgbClr val="E91E63">
              <a:alpha val="5000"/>
            </a:srgbClr>
          </a:solidFill>
          <a:ln/>
        </p:spPr>
      </p:sp>
      <p:sp>
        <p:nvSpPr>
          <p:cNvPr id="5" name="Shape 3"/>
          <p:cNvSpPr/>
          <p:nvPr/>
        </p:nvSpPr>
        <p:spPr>
          <a:xfrm>
            <a:off x="457200" y="457200"/>
            <a:ext cx="73152" cy="731520"/>
          </a:xfrm>
          <a:prstGeom prst="rect">
            <a:avLst/>
          </a:prstGeom>
          <a:solidFill>
            <a:srgbClr val="E91E63"/>
          </a:solidFill>
          <a:ln/>
        </p:spPr>
      </p:sp>
      <p:sp>
        <p:nvSpPr>
          <p:cNvPr id="6" name="Text 4"/>
          <p:cNvSpPr/>
          <p:nvPr/>
        </p:nvSpPr>
        <p:spPr>
          <a:xfrm>
            <a:off x="640080" y="457200"/>
            <a:ext cx="804672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200" b="1" dirty="0">
                <a:solidFill>
                  <a:srgbClr val="333333"/>
                </a:solidFill>
              </a:rPr>
              <a:t>Род имени существительного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777240" y="1417320"/>
            <a:ext cx="7772400" cy="32689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Род — это постоянный грамматический признак существительного.</a:t>
            </a:r>
            <a:endParaRPr lang="en-US" sz="14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В русском языке три рода: мужской, женский и средний.</a:t>
            </a:r>
            <a:endParaRPr lang="en-US" sz="14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Род определяется по окончанию и согласуемым словам (прилагательным, местоимениям).</a:t>
            </a:r>
            <a:endParaRPr lang="en-US" sz="14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Существительные, обозначающие профессии, могут иметь форму обоих родов (врач — м. и ж.р.).</a:t>
            </a:r>
            <a:endParaRPr lang="en-US" sz="14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60000"/>
            </a:srgbClr>
          </a:solidFill>
          <a:ln/>
        </p:spPr>
      </p:sp>
      <p:sp>
        <p:nvSpPr>
          <p:cNvPr id="3" name="Shape 1"/>
          <p:cNvSpPr/>
          <p:nvPr/>
        </p:nvSpPr>
        <p:spPr>
          <a:xfrm>
            <a:off x="6583680" y="182880"/>
            <a:ext cx="2194560" cy="2194560"/>
          </a:xfrm>
          <a:prstGeom prst="ellipse">
            <a:avLst/>
          </a:prstGeom>
          <a:solidFill>
            <a:srgbClr val="E91E63">
              <a:alpha val="8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-548640" y="3314700"/>
            <a:ext cx="2011680" cy="2011680"/>
          </a:xfrm>
          <a:prstGeom prst="ellipse">
            <a:avLst/>
          </a:prstGeom>
          <a:solidFill>
            <a:srgbClr val="E91E63">
              <a:alpha val="5000"/>
            </a:srgbClr>
          </a:solidFill>
          <a:ln/>
        </p:spPr>
      </p:sp>
      <p:sp>
        <p:nvSpPr>
          <p:cNvPr id="5" name="Shape 3"/>
          <p:cNvSpPr/>
          <p:nvPr/>
        </p:nvSpPr>
        <p:spPr>
          <a:xfrm>
            <a:off x="457200" y="457200"/>
            <a:ext cx="73152" cy="731520"/>
          </a:xfrm>
          <a:prstGeom prst="rect">
            <a:avLst/>
          </a:prstGeom>
          <a:solidFill>
            <a:srgbClr val="E91E63"/>
          </a:solidFill>
          <a:ln/>
        </p:spPr>
      </p:sp>
      <p:sp>
        <p:nvSpPr>
          <p:cNvPr id="6" name="Text 4"/>
          <p:cNvSpPr/>
          <p:nvPr/>
        </p:nvSpPr>
        <p:spPr>
          <a:xfrm>
            <a:off x="640080" y="457200"/>
            <a:ext cx="804672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200" b="1" dirty="0">
                <a:solidFill>
                  <a:srgbClr val="333333"/>
                </a:solidFill>
              </a:rPr>
              <a:t>Число имени существительного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777240" y="1417320"/>
            <a:ext cx="7772400" cy="32689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Имя существительное имеет два числа: единственное и множественное.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Единственное число обозначает один предмет (книга, стол, окно).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Множественное число обозначает два или более предмета (книги, столы, окна).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Некоторые существительные употребляются только в одном числе (молоко, ножницы).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Изменение по числам выражается с помощью окончаний (город — города).</a:t>
            </a:r>
            <a:endParaRPr lang="en-US" sz="12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60000"/>
            </a:srgbClr>
          </a:solidFill>
          <a:ln/>
        </p:spPr>
      </p:sp>
      <p:sp>
        <p:nvSpPr>
          <p:cNvPr id="3" name="Shape 1"/>
          <p:cNvSpPr/>
          <p:nvPr/>
        </p:nvSpPr>
        <p:spPr>
          <a:xfrm>
            <a:off x="6583680" y="182880"/>
            <a:ext cx="2194560" cy="2194560"/>
          </a:xfrm>
          <a:prstGeom prst="ellipse">
            <a:avLst/>
          </a:prstGeom>
          <a:solidFill>
            <a:srgbClr val="E91E63">
              <a:alpha val="8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-548640" y="3314700"/>
            <a:ext cx="2011680" cy="2011680"/>
          </a:xfrm>
          <a:prstGeom prst="ellipse">
            <a:avLst/>
          </a:prstGeom>
          <a:solidFill>
            <a:srgbClr val="E91E63">
              <a:alpha val="5000"/>
            </a:srgbClr>
          </a:solidFill>
          <a:ln/>
        </p:spPr>
      </p:sp>
      <p:sp>
        <p:nvSpPr>
          <p:cNvPr id="5" name="Shape 3"/>
          <p:cNvSpPr/>
          <p:nvPr/>
        </p:nvSpPr>
        <p:spPr>
          <a:xfrm>
            <a:off x="457200" y="457200"/>
            <a:ext cx="73152" cy="731520"/>
          </a:xfrm>
          <a:prstGeom prst="rect">
            <a:avLst/>
          </a:prstGeom>
          <a:solidFill>
            <a:srgbClr val="E91E63"/>
          </a:solidFill>
          <a:ln/>
        </p:spPr>
      </p:sp>
      <p:sp>
        <p:nvSpPr>
          <p:cNvPr id="6" name="Text 4"/>
          <p:cNvSpPr/>
          <p:nvPr/>
        </p:nvSpPr>
        <p:spPr>
          <a:xfrm>
            <a:off x="640080" y="457200"/>
            <a:ext cx="804672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200" b="1" dirty="0">
                <a:solidFill>
                  <a:srgbClr val="333333"/>
                </a:solidFill>
              </a:rPr>
              <a:t>Падежи русского языка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777240" y="1417320"/>
            <a:ext cx="7772400" cy="32689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Падеж — это грамматическая категория, показывающая связь существительного с другими словами.</a:t>
            </a:r>
            <a:endParaRPr lang="en-US" sz="14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В русском языке шесть падежей: именительный, родительный, дательный, винительный, творительный, предложный.</a:t>
            </a:r>
            <a:endParaRPr lang="en-US" sz="14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Каждый падеж отвечает на определённый вопрос (кто? что? — именительный).</a:t>
            </a:r>
            <a:endParaRPr lang="en-US" sz="14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Падеж существительного определяется по вопросу и предлогу.</a:t>
            </a:r>
            <a:endParaRPr lang="en-US" sz="14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60000"/>
            </a:srgbClr>
          </a:solidFill>
          <a:ln/>
        </p:spPr>
      </p:sp>
      <p:sp>
        <p:nvSpPr>
          <p:cNvPr id="3" name="Shape 1"/>
          <p:cNvSpPr/>
          <p:nvPr/>
        </p:nvSpPr>
        <p:spPr>
          <a:xfrm>
            <a:off x="6583680" y="182880"/>
            <a:ext cx="2194560" cy="2194560"/>
          </a:xfrm>
          <a:prstGeom prst="ellipse">
            <a:avLst/>
          </a:prstGeom>
          <a:solidFill>
            <a:srgbClr val="E91E63">
              <a:alpha val="8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-548640" y="3314700"/>
            <a:ext cx="2011680" cy="2011680"/>
          </a:xfrm>
          <a:prstGeom prst="ellipse">
            <a:avLst/>
          </a:prstGeom>
          <a:solidFill>
            <a:srgbClr val="E91E63">
              <a:alpha val="5000"/>
            </a:srgbClr>
          </a:solidFill>
          <a:ln/>
        </p:spPr>
      </p:sp>
      <p:sp>
        <p:nvSpPr>
          <p:cNvPr id="5" name="Shape 3"/>
          <p:cNvSpPr/>
          <p:nvPr/>
        </p:nvSpPr>
        <p:spPr>
          <a:xfrm>
            <a:off x="457200" y="457200"/>
            <a:ext cx="73152" cy="731520"/>
          </a:xfrm>
          <a:prstGeom prst="rect">
            <a:avLst/>
          </a:prstGeom>
          <a:solidFill>
            <a:srgbClr val="E91E63"/>
          </a:solidFill>
          <a:ln/>
        </p:spPr>
      </p:sp>
      <p:sp>
        <p:nvSpPr>
          <p:cNvPr id="6" name="Text 4"/>
          <p:cNvSpPr/>
          <p:nvPr/>
        </p:nvSpPr>
        <p:spPr>
          <a:xfrm>
            <a:off x="640080" y="457200"/>
            <a:ext cx="804672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200" b="1" dirty="0">
                <a:solidFill>
                  <a:srgbClr val="333333"/>
                </a:solidFill>
              </a:rPr>
              <a:t>Склонение существительных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777240" y="1417320"/>
            <a:ext cx="7772400" cy="32689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Склонение — это изменение существительного по падежам и числам.</a:t>
            </a:r>
            <a:endParaRPr lang="en-US" sz="14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Выделяют три основных типа склонения: первое, второе и третье.</a:t>
            </a:r>
            <a:endParaRPr lang="en-US" sz="14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Тип склонения определяется по роду и окончанию в именительном падеже.</a:t>
            </a:r>
            <a:endParaRPr lang="en-US" sz="14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400" dirty="0">
                <a:solidFill>
                  <a:srgbClr val="333333"/>
                </a:solidFill>
              </a:rPr>
              <a:t>Знание склонения помогает правильно писать падежные окончания.</a:t>
            </a:r>
            <a:endParaRPr lang="en-US" sz="14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60000"/>
            </a:srgbClr>
          </a:solidFill>
          <a:ln/>
        </p:spPr>
      </p:sp>
      <p:sp>
        <p:nvSpPr>
          <p:cNvPr id="3" name="Shape 1"/>
          <p:cNvSpPr/>
          <p:nvPr/>
        </p:nvSpPr>
        <p:spPr>
          <a:xfrm>
            <a:off x="6583680" y="182880"/>
            <a:ext cx="2194560" cy="2194560"/>
          </a:xfrm>
          <a:prstGeom prst="ellipse">
            <a:avLst/>
          </a:prstGeom>
          <a:solidFill>
            <a:srgbClr val="E91E63">
              <a:alpha val="8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-548640" y="3314700"/>
            <a:ext cx="2011680" cy="2011680"/>
          </a:xfrm>
          <a:prstGeom prst="ellipse">
            <a:avLst/>
          </a:prstGeom>
          <a:solidFill>
            <a:srgbClr val="E91E63">
              <a:alpha val="5000"/>
            </a:srgbClr>
          </a:solidFill>
          <a:ln/>
        </p:spPr>
      </p:sp>
      <p:sp>
        <p:nvSpPr>
          <p:cNvPr id="5" name="Shape 3"/>
          <p:cNvSpPr/>
          <p:nvPr/>
        </p:nvSpPr>
        <p:spPr>
          <a:xfrm>
            <a:off x="457200" y="457200"/>
            <a:ext cx="73152" cy="731520"/>
          </a:xfrm>
          <a:prstGeom prst="rect">
            <a:avLst/>
          </a:prstGeom>
          <a:solidFill>
            <a:srgbClr val="E91E63"/>
          </a:solidFill>
          <a:ln/>
        </p:spPr>
      </p:sp>
      <p:sp>
        <p:nvSpPr>
          <p:cNvPr id="6" name="Text 4"/>
          <p:cNvSpPr/>
          <p:nvPr/>
        </p:nvSpPr>
        <p:spPr>
          <a:xfrm>
            <a:off x="640080" y="457200"/>
            <a:ext cx="804672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200" b="1" dirty="0">
                <a:solidFill>
                  <a:srgbClr val="333333"/>
                </a:solidFill>
              </a:rPr>
              <a:t>Синтаксическая роль существительного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777240" y="1417320"/>
            <a:ext cx="7772400" cy="32689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В предложении существительное чаще всего является подлежащим или дополнением.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Подлежащее — это главный член предложения, называющий предмет речи.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Дополнение — второстепенный член, обозначающий объект действия.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Существительное также может быть обстоятельством или несогласованным определением.</a:t>
            </a:r>
            <a:endParaRPr lang="en-US" sz="1200" dirty="0"/>
          </a:p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200" dirty="0">
                <a:solidFill>
                  <a:srgbClr val="333333"/>
                </a:solidFill>
              </a:rPr>
              <a:t>Роль существительного определяется по вопросу от других членов предложения.</a:t>
            </a:r>
            <a:endParaRPr lang="en-US" sz="12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Имя существительное</dc:title>
  <dc:subject>Имя существительное</dc:subject>
  <dc:creator>Презенташка — генератор презентаций</dc:creator>
  <cp:lastModifiedBy>Презенташка — генератор презентаций</cp:lastModifiedBy>
  <cp:revision>1</cp:revision>
  <dcterms:created xsi:type="dcterms:W3CDTF">2026-03-10T12:34:51Z</dcterms:created>
  <dcterms:modified xsi:type="dcterms:W3CDTF">2026-03-10T12:34:51Z</dcterms:modified>
</cp:coreProperties>
</file>