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rgbClr val="859579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1051560"/>
            <a:ext cx="356616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Героические образы в литературе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02920" y="2331720"/>
            <a:ext cx="3566160" cy="23545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Цель: Проследить эволюцию героического идеала в мировой литературе.</a:t>
            </a:r>
            <a:endParaRPr lang="en-US" sz="1100" dirty="0"/>
          </a:p>
          <a:p>
            <a:pPr algn="l"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Задачи: Определить ключевые черты героя в разные эпохи.</a:t>
            </a:r>
            <a:endParaRPr lang="en-US" sz="1100" dirty="0"/>
          </a:p>
          <a:p>
            <a:pPr algn="l"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Актуальность: Герои отражают ценности и идеалы своего времени.</a:t>
            </a:r>
            <a:endParaRPr lang="en-US" sz="1100" dirty="0"/>
          </a:p>
        </p:txBody>
      </p:sp>
      <p:pic>
        <p:nvPicPr>
          <p:cNvPr id="5" name="Image 0" descr="/var/www/html/assets/image/other/photo_2026-03-08_11-10-40.jp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4572000" y="0"/>
            <a:ext cx="4572000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859579"/>
                </a:solidFill>
              </a:rPr>
              <a:t>Вечные ценности героического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320040" y="1280160"/>
            <a:ext cx="8503920" cy="3634740"/>
          </a:xfrm>
          <a:prstGeom prst="rect">
            <a:avLst/>
          </a:prstGeom>
          <a:solidFill>
            <a:srgbClr val="859579"/>
          </a:solidFill>
          <a:ln/>
        </p:spPr>
      </p:sp>
      <p:sp>
        <p:nvSpPr>
          <p:cNvPr id="4" name="Text 2"/>
          <p:cNvSpPr/>
          <p:nvPr/>
        </p:nvSpPr>
        <p:spPr>
          <a:xfrm>
            <a:off x="576072" y="1536192"/>
            <a:ext cx="7991856" cy="312267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Стремление к свободе и справедливости остаётся ядром образа.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Способность к самопожертвованию и состраданию не устаревает.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Внутренняя борьба и нравственный выбор — вечные темы.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Герой — это зеркало человеческих идеалов и страхов своей эпохи.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Литературный герой продолжает задавать вопросы, а не давать ответы.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859579"/>
                </a:solidFill>
              </a:rPr>
              <a:t>Что такое литературный герой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320040" y="1280160"/>
            <a:ext cx="8503920" cy="3634740"/>
          </a:xfrm>
          <a:prstGeom prst="rect">
            <a:avLst/>
          </a:prstGeom>
          <a:solidFill>
            <a:srgbClr val="859579"/>
          </a:solidFill>
          <a:ln/>
        </p:spPr>
      </p:sp>
      <p:sp>
        <p:nvSpPr>
          <p:cNvPr id="4" name="Text 2"/>
          <p:cNvSpPr/>
          <p:nvPr/>
        </p:nvSpPr>
        <p:spPr>
          <a:xfrm>
            <a:off x="576072" y="1536192"/>
            <a:ext cx="7991856" cy="312267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Литературный герой — это центральный персонаж произведения, носитель действия.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Герой воплощает в себе характерные черты эпохи и авторский замысел.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Героический образ — это идеализированное воплощение мужества и добродетели.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Через героя автор исследует конфликты личности и общества.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Эволюция героя показывает изменение культурных и нравственных ориентиров.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859579"/>
                </a:solidFill>
              </a:rPr>
              <a:t>Античный идеал героя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320040" y="1280160"/>
            <a:ext cx="8503920" cy="3634740"/>
          </a:xfrm>
          <a:prstGeom prst="rect">
            <a:avLst/>
          </a:prstGeom>
          <a:solidFill>
            <a:srgbClr val="859579"/>
          </a:solidFill>
          <a:ln/>
        </p:spPr>
      </p:sp>
      <p:sp>
        <p:nvSpPr>
          <p:cNvPr id="4" name="Text 2"/>
          <p:cNvSpPr/>
          <p:nvPr/>
        </p:nvSpPr>
        <p:spPr>
          <a:xfrm>
            <a:off x="576072" y="1536192"/>
            <a:ext cx="7991856" cy="312267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Герой — полубог или выдающийся смертный, наделённый сверхчеловеческой силой.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Его судьба предопределена роком, что создаёт трагический конфликт.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Главные добродетели: доблесть (арете), честь, слава, верность долгу.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Примеры: Ахиллес («Илиада») — ярость и стремление к бессмертной славе.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Одиссей («Одиссея») — хитроумие, стойкость и жажда возвращения домой.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859579"/>
                </a:solidFill>
              </a:rPr>
              <a:t>Рыцарь и его кодекс чести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320040" y="1280160"/>
            <a:ext cx="8503920" cy="3634740"/>
          </a:xfrm>
          <a:prstGeom prst="rect">
            <a:avLst/>
          </a:prstGeom>
          <a:solidFill>
            <a:srgbClr val="859579"/>
          </a:solidFill>
          <a:ln/>
        </p:spPr>
      </p:sp>
      <p:sp>
        <p:nvSpPr>
          <p:cNvPr id="4" name="Text 2"/>
          <p:cNvSpPr/>
          <p:nvPr/>
        </p:nvSpPr>
        <p:spPr>
          <a:xfrm>
            <a:off x="576072" y="1536192"/>
            <a:ext cx="7991856" cy="312267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Идеал героя смещается от физической мощи к духовному благородству.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Ключевые принципы: верность сюзерену, защита слабых, служение Даме.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Рыцарь следует строгому кодексу — куртуазности и христианским добродетелям.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Конфликт часто возникает между чувством долга и личными чувствами.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Примеры: рыцари Круглого стола в легендах о короле Артуре.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859579"/>
                </a:solidFill>
              </a:rPr>
              <a:t>Романтический бунтарь и одиночка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320040" y="1280160"/>
            <a:ext cx="8503920" cy="3634740"/>
          </a:xfrm>
          <a:prstGeom prst="rect">
            <a:avLst/>
          </a:prstGeom>
          <a:solidFill>
            <a:srgbClr val="859579"/>
          </a:solidFill>
          <a:ln/>
        </p:spPr>
      </p:sp>
      <p:sp>
        <p:nvSpPr>
          <p:cNvPr id="4" name="Text 2"/>
          <p:cNvSpPr/>
          <p:nvPr/>
        </p:nvSpPr>
        <p:spPr>
          <a:xfrm>
            <a:off x="576072" y="1536192"/>
            <a:ext cx="7991856" cy="312267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Герой — исключительная личность, противостоящая бездушному обществу.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Его главные черты: внутренний разлад, тоска по идеалу, гордое одиночество.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Конфликт с миром приводит к трагической гибели или изгнанию героя.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Ценятся сильные страсти, свобода духа и неприятие обыденности.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Примеры: байронические герои (Чайльд-Гарольд), Печорин («Герой нашего времени»).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859579"/>
                </a:solidFill>
              </a:rPr>
              <a:t>Реалистический герой своего времени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320040" y="1280160"/>
            <a:ext cx="8503920" cy="3634740"/>
          </a:xfrm>
          <a:prstGeom prst="rect">
            <a:avLst/>
          </a:prstGeom>
          <a:solidFill>
            <a:srgbClr val="859579"/>
          </a:solidFill>
          <a:ln/>
        </p:spPr>
      </p:sp>
      <p:sp>
        <p:nvSpPr>
          <p:cNvPr id="4" name="Text 2"/>
          <p:cNvSpPr/>
          <p:nvPr/>
        </p:nvSpPr>
        <p:spPr>
          <a:xfrm>
            <a:off x="576072" y="1536192"/>
            <a:ext cx="7991856" cy="312267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Герой 19 века — это отражение социальных и нравственных проблем эпохи.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Он часто является «лишним человеком», не нашедшим места в обществе.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Его конфликт с окружающей средой составляет основу сюжета.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Цель такого героя — поиск истины и смысла в меняющемся мире.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Примеры: Евгений Онегин, Печорин, Раскольников.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859579"/>
                </a:solidFill>
              </a:rPr>
              <a:t>Трагический герой в драме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320040" y="1280160"/>
            <a:ext cx="8503920" cy="3634740"/>
          </a:xfrm>
          <a:prstGeom prst="rect">
            <a:avLst/>
          </a:prstGeom>
          <a:solidFill>
            <a:srgbClr val="859579"/>
          </a:solidFill>
          <a:ln/>
        </p:spPr>
      </p:sp>
      <p:sp>
        <p:nvSpPr>
          <p:cNvPr id="4" name="Text 2"/>
          <p:cNvSpPr/>
          <p:nvPr/>
        </p:nvSpPr>
        <p:spPr>
          <a:xfrm>
            <a:off x="576072" y="1536192"/>
            <a:ext cx="7991856" cy="312267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Трагический герой обречён на поражение в столкновении с роком.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Его гибель или страдание вызывают у зрителя катарсис.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Герой обладает сильным характером, но имеет трагическую ошибку.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Конфликт часто лежит между долгом, страстью и судьбой.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859579"/>
                </a:solidFill>
              </a:rPr>
              <a:t>Эволюция образа в XX веке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320040" y="1280160"/>
            <a:ext cx="8503920" cy="3634740"/>
          </a:xfrm>
          <a:prstGeom prst="rect">
            <a:avLst/>
          </a:prstGeom>
          <a:solidFill>
            <a:srgbClr val="859579"/>
          </a:solidFill>
          <a:ln/>
        </p:spPr>
      </p:sp>
      <p:sp>
        <p:nvSpPr>
          <p:cNvPr id="4" name="Text 2"/>
          <p:cNvSpPr/>
          <p:nvPr/>
        </p:nvSpPr>
        <p:spPr>
          <a:xfrm>
            <a:off x="576072" y="1536192"/>
            <a:ext cx="7991856" cy="312267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Герой усложняется, теряет однозначность и эпический масштаб.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Появляется «маленький человек» в условиях войн и тоталитаризма.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Мотивы поступков становятся психологически глубокими и противоречивыми.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Героем может стать антигерой или жертва обстоятельств.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859579"/>
                </a:solidFill>
              </a:rPr>
              <a:t>Герой и антигерой сегодня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320040" y="1280160"/>
            <a:ext cx="8503920" cy="3634740"/>
          </a:xfrm>
          <a:prstGeom prst="rect">
            <a:avLst/>
          </a:prstGeom>
          <a:solidFill>
            <a:srgbClr val="859579"/>
          </a:solidFill>
          <a:ln/>
        </p:spPr>
      </p:sp>
      <p:sp>
        <p:nvSpPr>
          <p:cNvPr id="4" name="Text 2"/>
          <p:cNvSpPr/>
          <p:nvPr/>
        </p:nvSpPr>
        <p:spPr>
          <a:xfrm>
            <a:off x="576072" y="1536192"/>
            <a:ext cx="7991856" cy="312267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Современный герой часто лишён однозначно положительных качеств.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Антигерой становится центральной фигурой, вызывая симпатию.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Граница между добром и злом в персонаже размывается.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Читатель оценивает не поступки, а мотивы и обстоятельства.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Roboto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Roboto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Героические образы в литературе</dc:title>
  <dc:subject>Героические образы в литературе</dc:subject>
  <dc:creator>Презенташка — генератор презентаций</dc:creator>
  <cp:lastModifiedBy>Презенташка — генератор презентаций</cp:lastModifiedBy>
  <cp:revision>1</cp:revision>
  <dcterms:created xsi:type="dcterms:W3CDTF">2026-03-17T07:11:34Z</dcterms:created>
  <dcterms:modified xsi:type="dcterms:W3CDTF">2026-03-17T07:11:34Z</dcterms:modified>
</cp:coreProperties>
</file>