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41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217920" y="-731520"/>
            <a:ext cx="3657600" cy="3657600"/>
          </a:xfrm>
          <a:prstGeom prst="ellipse">
            <a:avLst/>
          </a:prstGeom>
          <a:solidFill>
            <a:srgbClr val="22D3EE">
              <a:alpha val="15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457200" y="3131820"/>
            <a:ext cx="2286000" cy="2286000"/>
          </a:xfrm>
          <a:prstGeom prst="ellipse">
            <a:avLst/>
          </a:prstGeom>
          <a:solidFill>
            <a:srgbClr val="22D3EE">
              <a:alpha val="10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02311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</a:rPr>
              <a:t>Деление в математике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357759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400" dirty="0">
                <a:solidFill>
                  <a:srgbClr val="8B9CB3"/>
                </a:solidFill>
              </a:rPr>
              <a:t>Основная арифметическая операция, обратная умножению.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8B9CB3"/>
                </a:solidFill>
              </a:rPr>
              <a:t>Позволяет разделить целое на равные части.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8B9CB3"/>
                </a:solidFill>
              </a:rPr>
              <a:t>Используется для решения задач на распределение и нахождение доли.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22D3EE">
              <a:alpha val="1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22D3EE">
              <a:alpha val="7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457200"/>
            <a:ext cx="54864" cy="731520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2D3EE"/>
                </a:solidFill>
              </a:rPr>
              <a:t>Проверка результата деления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786384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Для проверки правильности деления используется обратная операция — умножение.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Если деление выполнено без остатка: Умножить частное на делитель.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Результат должен быть равен делимому.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Если деление с остатком: Умножить частное на делитель и прибавить остаток.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Сумма должна равняться делимому.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22D3EE">
              <a:alpha val="1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22D3EE">
              <a:alpha val="7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457200"/>
            <a:ext cx="54864" cy="731520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2D3EE"/>
                </a:solidFill>
              </a:rPr>
              <a:t>Деление в столбик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786384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Алгоритм письменного деления многозначных чисел.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Записываем делимое и делитель, отделяя их уголком.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Определяем первое неполное делимое и находим первую цифру частного.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Умножаем цифру частного на делитель и записываем результат под неполным делимым.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Вычитаем, находим остаток и сносим следующую цифру делимого.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Повторяем шаги, пока не снесём все цифры делимого.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22D3EE">
              <a:alpha val="1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22D3EE">
              <a:alpha val="7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457200"/>
            <a:ext cx="54864" cy="731520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2D3EE"/>
                </a:solidFill>
              </a:rPr>
              <a:t>Деление многозначных чисел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786384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Принцип аналогичен делению в столбик, но числа больше.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Ключевой момент — правильное определение первого неполного делимого.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Если неполное делимое меньше делителя, в частном пишем 0.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Деление продолжается до тех пор, пока не будут использованы все цифры делимого.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Результат — частное и, возможно, остаток.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22D3EE">
              <a:alpha val="1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22D3EE">
              <a:alpha val="7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457200"/>
            <a:ext cx="54864" cy="731520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2D3EE"/>
                </a:solidFill>
              </a:rPr>
              <a:t>Простые задачи на деление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786384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E6EDF3"/>
                </a:solidFill>
              </a:rPr>
              <a:t>Задачи на равное распределение (деление на равные части).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E6EDF3"/>
                </a:solidFill>
              </a:rPr>
              <a:t>Задачи на определение количества групп (содержащее деление).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E6EDF3"/>
                </a:solidFill>
              </a:rPr>
              <a:t>Задачи, где нужно найти цену, скорость или производительность.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E6EDF3"/>
                </a:solidFill>
              </a:rPr>
              <a:t>Задачи на нахождение одного из множителей, если известны произведение и другой множитель.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22D3EE">
              <a:alpha val="1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22D3EE">
              <a:alpha val="7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457200"/>
            <a:ext cx="54864" cy="731520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2D3EE"/>
                </a:solidFill>
              </a:rPr>
              <a:t>Применение деления в жизни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786384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Распределение ресурсов: разделить конфеты поровну между друзьями.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Финансовые расчёты: определение стоимости одной единицы товара.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Измерения: вычисление средней скорости движения.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Кулинария: деление рецепта для получения меньшего количества порций.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Строительство и ремонт: расчёт необходимого количества материалов на единицу площади.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22D3EE">
              <a:alpha val="1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22D3EE">
              <a:alpha val="7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457200"/>
            <a:ext cx="54864" cy="731520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2D3EE"/>
                </a:solidFill>
              </a:rPr>
              <a:t>Итоги и основные выводы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786384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Деление — это действие, обратное умножению.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Результат деления показывает, сколько раз одно число содержится в другом.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Деление может быть нацело или с остатком.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Алгоритм деления в столбик универсален для любых многозначных чисел.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Умение делить необходимо для решения широкого круга практических задач.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22D3EE">
              <a:alpha val="1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22D3EE">
              <a:alpha val="7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457200"/>
            <a:ext cx="54864" cy="731520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2D3EE"/>
                </a:solidFill>
              </a:rPr>
              <a:t>Что такое деление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786384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E6EDF3"/>
                </a:solidFill>
              </a:rPr>
              <a:t>Действие, в результате которого определяется, сколько раз одно число содержится в другом.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E6EDF3"/>
                </a:solidFill>
              </a:rPr>
              <a:t>Показывает, на сколько равных групп можно разделить предметы.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E6EDF3"/>
                </a:solidFill>
              </a:rPr>
              <a:t>Результат деления — это частное, которое может быть целым или дробным числом.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E6EDF3"/>
                </a:solidFill>
              </a:rPr>
              <a:t>Пример: 10 яблок разделить между 5 детьми — каждому достанется по 2 яблока.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22D3EE">
              <a:alpha val="1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22D3EE">
              <a:alpha val="7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457200"/>
            <a:ext cx="54864" cy="731520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2D3EE"/>
                </a:solidFill>
              </a:rPr>
              <a:t>Компоненты действия деления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786384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Делимое — число, которое делят.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Делитель — число, на которое делят.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Частное — результат деления.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Остаток — число, которое остается после деления нацело.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Пример: 17 : 5 = 3 (ост. 2), где 17 — делимое, 5 — делитель, 3 — частное, 2 — остаток.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22D3EE">
              <a:alpha val="1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22D3EE">
              <a:alpha val="7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457200"/>
            <a:ext cx="54864" cy="731520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2D3EE"/>
                </a:solidFill>
              </a:rPr>
              <a:t>Знак и запись деления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786384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E6EDF3"/>
                </a:solidFill>
              </a:rPr>
              <a:t>Основной знак деления — двоеточие (:).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E6EDF3"/>
                </a:solidFill>
              </a:rPr>
              <a:t>Также используется знак обелюса (÷) и дробная черта (/).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E6EDF3"/>
                </a:solidFill>
              </a:rPr>
              <a:t>Запись может быть горизонтальной (a/b) или в строчку (a : b = c).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E6EDF3"/>
                </a:solidFill>
              </a:rPr>
              <a:t>Вертикальная запись используется при делении в столбик для многозначных чисел.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22D3EE">
              <a:alpha val="1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22D3EE">
              <a:alpha val="7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457200"/>
            <a:ext cx="54864" cy="731520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2D3EE"/>
                </a:solidFill>
              </a:rPr>
              <a:t>Деление как обратное умножение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786384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E6EDF3"/>
                </a:solidFill>
              </a:rPr>
              <a:t>Деление проверяется умножением: если a : b = c, то c * b = a.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E6EDF3"/>
                </a:solidFill>
              </a:rPr>
              <a:t>Это взаимосвязь позволяет находить неизвестные компоненты.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E6EDF3"/>
                </a:solidFill>
              </a:rPr>
              <a:t>Пример: 15 : 3 = 5, проверка: 5 * 3 = 15.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E6EDF3"/>
                </a:solidFill>
              </a:rPr>
              <a:t>Правило помогает в решении уравнений и проверке результатов.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22D3EE">
              <a:alpha val="1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22D3EE">
              <a:alpha val="7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457200"/>
            <a:ext cx="54864" cy="731520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2D3EE"/>
                </a:solidFill>
              </a:rPr>
              <a:t>Деление на единицу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786384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При делении любого числа на единицу результат равен самому числу.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Это свойство основано на определении деления как обратной операции умножению.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Пример: 15 ÷ 1 = 15, 0.7 ÷ 1 = 0.7, -4 ÷ 1 = -4.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Деление на единицу не меняет величину делимого числа.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Это правило справедливо для всех чисел: натуральных, целых, дробных.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22D3EE">
              <a:alpha val="1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22D3EE">
              <a:alpha val="7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457200"/>
            <a:ext cx="54864" cy="731520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2D3EE"/>
                </a:solidFill>
              </a:rPr>
              <a:t>Деление на ноль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786384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Деление любого числа на ноль в математике не определено.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Невозможно найти число, которое при умножении на ноль даст делимое.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Пример: 5 ÷ 0 не имеет смысла, так как нет такого числа x, что x * 0 = 5.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Деление нуля на ноль также является неопределённой операцией.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Это фундаментальное правило, которое важно запомнить.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22D3EE">
              <a:alpha val="1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22D3EE">
              <a:alpha val="7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457200"/>
            <a:ext cx="54864" cy="731520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2D3EE"/>
                </a:solidFill>
              </a:rPr>
              <a:t>Связь деления и дроби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786384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Знак деления (÷) можно заменить чертой дроби.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Запись a ÷ b полностью эквивалентна записи дроби a/b.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Делимое становится числителем, а делитель — знаменателем.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Это позволяет использовать все свойства дробей при выполнении деления.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Пример: 8 ÷ 2 = 8/2 = 4.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22D3EE">
              <a:alpha val="1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22D3EE">
              <a:alpha val="7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457200"/>
            <a:ext cx="54864" cy="731520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2D3EE"/>
                </a:solidFill>
              </a:rPr>
              <a:t>Деление с остатком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786384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E6EDF3"/>
                </a:solidFill>
              </a:rPr>
              <a:t>Применяется для целых чисел, когда одно число не делится на другое нацело.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E6EDF3"/>
                </a:solidFill>
              </a:rPr>
              <a:t>Результат состоит из неполного частного и остатка.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E6EDF3"/>
                </a:solidFill>
              </a:rPr>
              <a:t>Остаток всегда меньше делителя и неотрицателен.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E6EDF3"/>
                </a:solidFill>
              </a:rPr>
              <a:t>Пример: 17 ÷ 5 = 3 (остаток 2), так как 5 * 3 + 2 = 17.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Деление в математике</dc:title>
  <dc:subject>Деление в математике</dc:subject>
  <dc:creator>Презенташка — генератор презентаций</dc:creator>
  <cp:lastModifiedBy>Презенташка — генератор презентаций</cp:lastModifiedBy>
  <cp:revision>1</cp:revision>
  <dcterms:created xsi:type="dcterms:W3CDTF">2026-03-11T11:19:21Z</dcterms:created>
  <dcterms:modified xsi:type="dcterms:W3CDTF">2026-03-11T11:19:21Z</dcterms:modified>
</cp:coreProperties>
</file>